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5" r:id="rId1"/>
    <p:sldMasterId id="2147484573" r:id="rId2"/>
    <p:sldMasterId id="2147484600" r:id="rId3"/>
    <p:sldMasterId id="2147484622" r:id="rId4"/>
    <p:sldMasterId id="2147484664" r:id="rId5"/>
    <p:sldMasterId id="2147484692" r:id="rId6"/>
    <p:sldMasterId id="2147484708" r:id="rId7"/>
    <p:sldMasterId id="2147484743" r:id="rId8"/>
    <p:sldMasterId id="2147484777" r:id="rId9"/>
    <p:sldMasterId id="2147484840" r:id="rId10"/>
    <p:sldMasterId id="2147484877" r:id="rId11"/>
    <p:sldMasterId id="2147484880" r:id="rId12"/>
  </p:sldMasterIdLst>
  <p:notesMasterIdLst>
    <p:notesMasterId r:id="rId76"/>
  </p:notesMasterIdLst>
  <p:handoutMasterIdLst>
    <p:handoutMasterId r:id="rId77"/>
  </p:handoutMasterIdLst>
  <p:sldIdLst>
    <p:sldId id="1577" r:id="rId13"/>
    <p:sldId id="1563" r:id="rId14"/>
    <p:sldId id="1693" r:id="rId15"/>
    <p:sldId id="1694" r:id="rId16"/>
    <p:sldId id="1695" r:id="rId17"/>
    <p:sldId id="1696" r:id="rId18"/>
    <p:sldId id="1697" r:id="rId19"/>
    <p:sldId id="1698" r:id="rId20"/>
    <p:sldId id="1699" r:id="rId21"/>
    <p:sldId id="1700" r:id="rId22"/>
    <p:sldId id="1701" r:id="rId23"/>
    <p:sldId id="1588" r:id="rId24"/>
    <p:sldId id="1736" r:id="rId25"/>
    <p:sldId id="1737" r:id="rId26"/>
    <p:sldId id="1739" r:id="rId27"/>
    <p:sldId id="1705" r:id="rId28"/>
    <p:sldId id="1622" r:id="rId29"/>
    <p:sldId id="1795" r:id="rId30"/>
    <p:sldId id="1766" r:id="rId31"/>
    <p:sldId id="1740" r:id="rId32"/>
    <p:sldId id="1629" r:id="rId33"/>
    <p:sldId id="1630" r:id="rId34"/>
    <p:sldId id="1731" r:id="rId35"/>
    <p:sldId id="1767" r:id="rId36"/>
    <p:sldId id="1631" r:id="rId37"/>
    <p:sldId id="1708" r:id="rId38"/>
    <p:sldId id="1711" r:id="rId39"/>
    <p:sldId id="1789" r:id="rId40"/>
    <p:sldId id="1794" r:id="rId41"/>
    <p:sldId id="1770" r:id="rId42"/>
    <p:sldId id="1771" r:id="rId43"/>
    <p:sldId id="1772" r:id="rId44"/>
    <p:sldId id="1707" r:id="rId45"/>
    <p:sldId id="1790" r:id="rId46"/>
    <p:sldId id="1726" r:id="rId47"/>
    <p:sldId id="1773" r:id="rId48"/>
    <p:sldId id="1774" r:id="rId49"/>
    <p:sldId id="1718" r:id="rId50"/>
    <p:sldId id="1775" r:id="rId51"/>
    <p:sldId id="1776" r:id="rId52"/>
    <p:sldId id="1729" r:id="rId53"/>
    <p:sldId id="1777" r:id="rId54"/>
    <p:sldId id="1671" r:id="rId55"/>
    <p:sldId id="1747" r:id="rId56"/>
    <p:sldId id="1778" r:id="rId57"/>
    <p:sldId id="1779" r:id="rId58"/>
    <p:sldId id="1780" r:id="rId59"/>
    <p:sldId id="1781" r:id="rId60"/>
    <p:sldId id="1756" r:id="rId61"/>
    <p:sldId id="1757" r:id="rId62"/>
    <p:sldId id="1758" r:id="rId63"/>
    <p:sldId id="1759" r:id="rId64"/>
    <p:sldId id="1782" r:id="rId65"/>
    <p:sldId id="1721" r:id="rId66"/>
    <p:sldId id="1761" r:id="rId67"/>
    <p:sldId id="1784" r:id="rId68"/>
    <p:sldId id="1786" r:id="rId69"/>
    <p:sldId id="1793" r:id="rId70"/>
    <p:sldId id="1787" r:id="rId71"/>
    <p:sldId id="1788" r:id="rId72"/>
    <p:sldId id="1796" r:id="rId73"/>
    <p:sldId id="1763" r:id="rId74"/>
    <p:sldId id="1791"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18C6B-F5FB-4A73-84B1-66D221DE17A4}">
          <p14:sldIdLst>
            <p14:sldId id="1577"/>
            <p14:sldId id="1563"/>
          </p14:sldIdLst>
        </p14:section>
        <p14:section name="WOW Opener" id="{4707C5E6-346D-418D-9AC5-E2C1A63F7072}">
          <p14:sldIdLst>
            <p14:sldId id="1693"/>
            <p14:sldId id="1694"/>
            <p14:sldId id="1695"/>
            <p14:sldId id="1696"/>
            <p14:sldId id="1697"/>
            <p14:sldId id="1698"/>
            <p14:sldId id="1699"/>
            <p14:sldId id="1700"/>
            <p14:sldId id="1701"/>
            <p14:sldId id="1588"/>
            <p14:sldId id="1736"/>
            <p14:sldId id="1737"/>
          </p14:sldIdLst>
        </p14:section>
        <p14:section name="Mobile &amp; UWP" id="{A297A8DB-301D-4DD7-A212-271102AD8358}">
          <p14:sldIdLst>
            <p14:sldId id="1739"/>
            <p14:sldId id="1705"/>
            <p14:sldId id="1622"/>
            <p14:sldId id="1795"/>
            <p14:sldId id="1766"/>
            <p14:sldId id="1740"/>
            <p14:sldId id="1629"/>
            <p14:sldId id="1630"/>
            <p14:sldId id="1731"/>
            <p14:sldId id="1767"/>
            <p14:sldId id="1631"/>
          </p14:sldIdLst>
        </p14:section>
        <p14:section name="Containers &amp; Serverless" id="{FE22B747-0423-4BF3-A52F-5E1AE24CF532}">
          <p14:sldIdLst>
            <p14:sldId id="1708"/>
            <p14:sldId id="1711"/>
            <p14:sldId id="1789"/>
            <p14:sldId id="1794"/>
            <p14:sldId id="1770"/>
            <p14:sldId id="1771"/>
            <p14:sldId id="1772"/>
          </p14:sldIdLst>
        </p14:section>
        <p14:section name="DevOps" id="{EB60651A-BAF3-4628-B769-40ED9B7558A4}">
          <p14:sldIdLst>
            <p14:sldId id="1707"/>
            <p14:sldId id="1790"/>
            <p14:sldId id="1726"/>
            <p14:sldId id="1773"/>
            <p14:sldId id="1774"/>
          </p14:sldIdLst>
        </p14:section>
        <p14:section name="Data" id="{757F99F5-DA86-42F6-BF52-42E07A84C799}">
          <p14:sldIdLst>
            <p14:sldId id="1718"/>
            <p14:sldId id="1775"/>
            <p14:sldId id="1776"/>
            <p14:sldId id="1729"/>
            <p14:sldId id="1777"/>
            <p14:sldId id="1671"/>
            <p14:sldId id="1747"/>
            <p14:sldId id="1778"/>
            <p14:sldId id="1779"/>
            <p14:sldId id="1780"/>
            <p14:sldId id="1781"/>
            <p14:sldId id="1756"/>
            <p14:sldId id="1757"/>
            <p14:sldId id="1758"/>
            <p14:sldId id="1759"/>
            <p14:sldId id="1782"/>
          </p14:sldIdLst>
        </p14:section>
        <p14:section name="Artificial Intelligence" id="{FD0B7BE1-6476-4C57-BC48-3EF4F4723D8D}">
          <p14:sldIdLst>
            <p14:sldId id="1721"/>
            <p14:sldId id="1761"/>
            <p14:sldId id="1784"/>
            <p14:sldId id="1786"/>
            <p14:sldId id="1793"/>
            <p14:sldId id="1787"/>
            <p14:sldId id="1788"/>
            <p14:sldId id="1796"/>
            <p14:sldId id="1763"/>
            <p14:sldId id="17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B1FF"/>
    <a:srgbClr val="0078D7"/>
    <a:srgbClr val="FF8000"/>
    <a:srgbClr val="003C6C"/>
    <a:srgbClr val="CB2E6D"/>
    <a:srgbClr val="00BCF2"/>
    <a:srgbClr val="0072C6"/>
    <a:srgbClr val="107C10"/>
    <a:srgbClr val="FFB900"/>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4" autoAdjust="0"/>
    <p:restoredTop sz="78220" autoAdjust="0"/>
  </p:normalViewPr>
  <p:slideViewPr>
    <p:cSldViewPr>
      <p:cViewPr varScale="1">
        <p:scale>
          <a:sx n="84" d="100"/>
          <a:sy n="84" d="100"/>
        </p:scale>
        <p:origin x="1182" y="90"/>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7" d="100"/>
        <a:sy n="57" d="100"/>
      </p:scale>
      <p:origin x="0" y="-168"/>
    </p:cViewPr>
  </p:sorterViewPr>
  <p:notesViewPr>
    <p:cSldViewPr showGuides="1">
      <p:cViewPr varScale="1">
        <p:scale>
          <a:sx n="87" d="100"/>
          <a:sy n="87" d="100"/>
        </p:scale>
        <p:origin x="31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11/20/2017 4:40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11/20/2017 4:36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3683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66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11/20/2017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9164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2492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7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979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92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40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s-IS" dirty="0"/>
          </a:p>
        </p:txBody>
      </p:sp>
    </p:spTree>
    <p:extLst>
      <p:ext uri="{BB962C8B-B14F-4D97-AF65-F5344CB8AC3E}">
        <p14:creationId xmlns:p14="http://schemas.microsoft.com/office/powerpoint/2010/main" val="253521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 4:36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9952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11/20/2017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153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501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60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5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F1B624-5CB8-45DE-A771-31DB42876295}" type="slidenum">
              <a:rPr lang="en-US" smtClean="0"/>
              <a:t>23</a:t>
            </a:fld>
            <a:endParaRPr lang="en-US"/>
          </a:p>
        </p:txBody>
      </p:sp>
    </p:spTree>
    <p:extLst>
      <p:ext uri="{BB962C8B-B14F-4D97-AF65-F5344CB8AC3E}">
        <p14:creationId xmlns:p14="http://schemas.microsoft.com/office/powerpoint/2010/main" val="1918027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8861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440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460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652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034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1B624-5CB8-45DE-A771-31DB428762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647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69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896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9561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302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677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5375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1B624-5CB8-45DE-A771-31DB428762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947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02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892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446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67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585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784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F1B624-5CB8-45DE-A771-31DB42876295}" type="slidenum">
              <a:rPr lang="en-US" smtClean="0"/>
              <a:t>41</a:t>
            </a:fld>
            <a:endParaRPr lang="en-US"/>
          </a:p>
        </p:txBody>
      </p:sp>
    </p:spTree>
    <p:extLst>
      <p:ext uri="{BB962C8B-B14F-4D97-AF65-F5344CB8AC3E}">
        <p14:creationId xmlns:p14="http://schemas.microsoft.com/office/powerpoint/2010/main" val="1668963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0471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00802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 4:36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181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910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065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5303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459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49506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649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502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031892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841677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723568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4208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213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38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092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7149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77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5467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11/20/2017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41278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594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5243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97882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71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99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176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87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554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1840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419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906827" y="1172230"/>
            <a:ext cx="10622822" cy="2370367"/>
          </a:xfrm>
          <a:prstGeom prst="rect">
            <a:avLst/>
          </a:prstGeom>
        </p:spPr>
        <p:txBody>
          <a:bodyPr anchor="b"/>
          <a:lstStyle/>
          <a:p>
            <a:r>
              <a:t>Title Text</a:t>
            </a:r>
          </a:p>
        </p:txBody>
      </p:sp>
      <p:sp>
        <p:nvSpPr>
          <p:cNvPr id="12" name="Shape 12"/>
          <p:cNvSpPr>
            <a:spLocks noGrp="1"/>
          </p:cNvSpPr>
          <p:nvPr>
            <p:ph type="body" sz="quarter" idx="1"/>
          </p:nvPr>
        </p:nvSpPr>
        <p:spPr>
          <a:xfrm>
            <a:off x="906827" y="3607361"/>
            <a:ext cx="10622822" cy="809552"/>
          </a:xfrm>
          <a:prstGeom prst="rect">
            <a:avLst/>
          </a:prstGeom>
        </p:spPr>
        <p:txBody>
          <a:bodyPr anchor="t"/>
          <a:lstStyle>
            <a:lvl1pPr marL="0" indent="0" algn="ctr">
              <a:spcBef>
                <a:spcPts val="0"/>
              </a:spcBef>
              <a:buSzTx/>
              <a:buNone/>
              <a:defRPr sz="2244"/>
            </a:lvl1pPr>
            <a:lvl2pPr marL="0" indent="116575" algn="ctr">
              <a:spcBef>
                <a:spcPts val="0"/>
              </a:spcBef>
              <a:buSzTx/>
              <a:buNone/>
              <a:defRPr sz="2244"/>
            </a:lvl2pPr>
            <a:lvl3pPr marL="0" indent="233149" algn="ctr">
              <a:spcBef>
                <a:spcPts val="0"/>
              </a:spcBef>
              <a:buSzTx/>
              <a:buNone/>
              <a:defRPr sz="2244"/>
            </a:lvl3pPr>
            <a:lvl4pPr marL="0" indent="349724" algn="ctr">
              <a:spcBef>
                <a:spcPts val="0"/>
              </a:spcBef>
              <a:buSzTx/>
              <a:buNone/>
              <a:defRPr sz="2244"/>
            </a:lvl4pPr>
            <a:lvl5pPr marL="0" indent="466298" algn="ctr">
              <a:spcBef>
                <a:spcPts val="0"/>
              </a:spcBef>
              <a:buSzTx/>
              <a:buNone/>
              <a:defRPr sz="2244"/>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16686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720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09802" y="2939755"/>
            <a:ext cx="4572396" cy="978493"/>
          </a:xfrm>
          <a:prstGeom prst="rect">
            <a:avLst/>
          </a:prstGeom>
        </p:spPr>
      </p:pic>
    </p:spTree>
    <p:extLst>
      <p:ext uri="{BB962C8B-B14F-4D97-AF65-F5344CB8AC3E}">
        <p14:creationId xmlns:p14="http://schemas.microsoft.com/office/powerpoint/2010/main" val="35370661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01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437" y="2125663"/>
            <a:ext cx="11582401" cy="1181862"/>
          </a:xfrm>
          <a:noFill/>
        </p:spPr>
        <p:txBody>
          <a:bodyPr wrap="square"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5885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0945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6979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141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16" indent="0" algn="ctr">
              <a:buNone/>
              <a:defRPr>
                <a:solidFill>
                  <a:schemeClr val="tx1">
                    <a:tint val="75000"/>
                  </a:schemeClr>
                </a:solidFill>
              </a:defRPr>
            </a:lvl2pPr>
            <a:lvl3pPr marL="1243431" indent="0" algn="ctr">
              <a:buNone/>
              <a:defRPr>
                <a:solidFill>
                  <a:schemeClr val="tx1">
                    <a:tint val="75000"/>
                  </a:schemeClr>
                </a:solidFill>
              </a:defRPr>
            </a:lvl3pPr>
            <a:lvl4pPr marL="1865146" indent="0" algn="ctr">
              <a:buNone/>
              <a:defRPr>
                <a:solidFill>
                  <a:schemeClr val="tx1">
                    <a:tint val="75000"/>
                  </a:schemeClr>
                </a:solidFill>
              </a:defRPr>
            </a:lvl4pPr>
            <a:lvl5pPr marL="2486862" indent="0" algn="ctr">
              <a:buNone/>
              <a:defRPr>
                <a:solidFill>
                  <a:schemeClr val="tx1">
                    <a:tint val="75000"/>
                  </a:schemeClr>
                </a:solidFill>
              </a:defRPr>
            </a:lvl5pPr>
            <a:lvl6pPr marL="3108578" indent="0" algn="ctr">
              <a:buNone/>
              <a:defRPr>
                <a:solidFill>
                  <a:schemeClr val="tx1">
                    <a:tint val="75000"/>
                  </a:schemeClr>
                </a:solidFill>
              </a:defRPr>
            </a:lvl6pPr>
            <a:lvl7pPr marL="3730293" indent="0" algn="ctr">
              <a:buNone/>
              <a:defRPr>
                <a:solidFill>
                  <a:schemeClr val="tx1">
                    <a:tint val="75000"/>
                  </a:schemeClr>
                </a:solidFill>
              </a:defRPr>
            </a:lvl7pPr>
            <a:lvl8pPr marL="4352008" indent="0" algn="ctr">
              <a:buNone/>
              <a:defRPr>
                <a:solidFill>
                  <a:schemeClr val="tx1">
                    <a:tint val="75000"/>
                  </a:schemeClr>
                </a:solidFill>
              </a:defRPr>
            </a:lvl8pPr>
            <a:lvl9pPr marL="49737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43431"/>
            <a:fld id="{ACCEBF71-793A-440A-922C-1CBEC40F9778}" type="datetimeFigureOut">
              <a:rPr lang="en-US" sz="2448" kern="0" smtClean="0">
                <a:solidFill>
                  <a:sysClr val="windowText" lastClr="000000"/>
                </a:solidFill>
              </a:rPr>
              <a:pPr defTabSz="1243431"/>
              <a:t>11/20/2017</a:t>
            </a:fld>
            <a:endParaRPr lang="en-US" sz="2448" kern="0">
              <a:solidFill>
                <a:sysClr val="windowText" lastClr="000000"/>
              </a:solidFill>
            </a:endParaRPr>
          </a:p>
        </p:txBody>
      </p:sp>
      <p:sp>
        <p:nvSpPr>
          <p:cNvPr id="5" name="Footer Placeholder 4"/>
          <p:cNvSpPr>
            <a:spLocks noGrp="1"/>
          </p:cNvSpPr>
          <p:nvPr>
            <p:ph type="ftr" sz="quarter" idx="11"/>
          </p:nvPr>
        </p:nvSpPr>
        <p:spPr/>
        <p:txBody>
          <a:bodyPr/>
          <a:lstStyle/>
          <a:p>
            <a:pPr defTabSz="1243431"/>
            <a:endParaRPr lang="en-US" sz="2448"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43431"/>
            <a:fld id="{704198DC-2EF7-4B34-A789-AD3A4CDEBD28}" type="slidenum">
              <a:rPr lang="en-US" sz="2448" kern="0" smtClean="0">
                <a:solidFill>
                  <a:sysClr val="windowText" lastClr="000000"/>
                </a:solidFill>
              </a:rPr>
              <a:pPr defTabSz="1243431"/>
              <a:t>‹#›</a:t>
            </a:fld>
            <a:endParaRPr lang="en-US" sz="2448" kern="0">
              <a:solidFill>
                <a:sysClr val="windowText" lastClr="000000"/>
              </a:solidFill>
            </a:endParaRPr>
          </a:p>
        </p:txBody>
      </p:sp>
    </p:spTree>
    <p:extLst>
      <p:ext uri="{BB962C8B-B14F-4D97-AF65-F5344CB8AC3E}">
        <p14:creationId xmlns:p14="http://schemas.microsoft.com/office/powerpoint/2010/main" val="265003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23332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612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03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9C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10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9961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8" name="Picture 7"/>
          <p:cNvPicPr>
            <a:picLocks noChangeAspect="1"/>
          </p:cNvPicPr>
          <p:nvPr userDrawn="1"/>
        </p:nvPicPr>
        <p:blipFill>
          <a:blip r:embed="rId2"/>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33714236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515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51" r:id="rId1"/>
    <p:sldLayoutId id="2147484478"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9000"/>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55465840"/>
      </p:ext>
    </p:extLst>
  </p:cSld>
  <p:clrMap bg1="lt1" tx1="dk1" bg2="lt2" tx2="dk2" accent1="accent1" accent2="accent2" accent3="accent3" accent4="accent4" accent5="accent5" accent6="accent6" hlink="hlink" folHlink="folHlink"/>
  <p:sldLayoutIdLst>
    <p:sldLayoutId id="2147484860" r:id="rId1"/>
  </p:sldLayoutIdLst>
  <p:transition>
    <p:fade/>
  </p:transition>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07894392"/>
      </p:ext>
    </p:extLst>
  </p:cSld>
  <p:clrMap bg1="dk1" tx1="lt1" bg2="dk2" tx2="lt2" accent1="accent1" accent2="accent2" accent3="accent3" accent4="accent4" accent5="accent5" accent6="accent6" hlink="hlink" folHlink="folHlink"/>
  <p:sldLayoutIdLst>
    <p:sldLayoutId id="214748487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0"/>
            <a:ext cx="2901844" cy="372394"/>
          </a:xfrm>
          <a:prstGeom prst="rect">
            <a:avLst/>
          </a:prstGeom>
        </p:spPr>
        <p:txBody>
          <a:bodyPr vert="horz" lIns="91440" tIns="45720" rIns="91440" bIns="45720" rtlCol="0" anchor="ctr"/>
          <a:lstStyle>
            <a:lvl1pPr algn="l">
              <a:defRPr sz="1632">
                <a:solidFill>
                  <a:schemeClr val="tx1">
                    <a:tint val="75000"/>
                  </a:schemeClr>
                </a:solidFill>
              </a:defRPr>
            </a:lvl1pPr>
          </a:lstStyle>
          <a:p>
            <a:fld id="{ACCEBF71-793A-440A-922C-1CBEC40F9778}" type="datetimeFigureOut">
              <a:rPr lang="en-US" smtClean="0"/>
              <a:t>11/20/2017</a:t>
            </a:fld>
            <a:endParaRPr lang="en-US"/>
          </a:p>
        </p:txBody>
      </p:sp>
      <p:sp>
        <p:nvSpPr>
          <p:cNvPr id="5" name="Footer Placeholder 4"/>
          <p:cNvSpPr>
            <a:spLocks noGrp="1"/>
          </p:cNvSpPr>
          <p:nvPr>
            <p:ph type="ftr" sz="quarter" idx="3"/>
          </p:nvPr>
        </p:nvSpPr>
        <p:spPr>
          <a:xfrm>
            <a:off x="4249129" y="6482890"/>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704198DC-2EF7-4B34-A789-AD3A4CDEBD28}" type="slidenum">
              <a:rPr lang="en-US" smtClean="0"/>
              <a:t>‹#›</a:t>
            </a:fld>
            <a:endParaRPr lang="en-US"/>
          </a:p>
        </p:txBody>
      </p:sp>
    </p:spTree>
    <p:extLst>
      <p:ext uri="{BB962C8B-B14F-4D97-AF65-F5344CB8AC3E}">
        <p14:creationId xmlns:p14="http://schemas.microsoft.com/office/powerpoint/2010/main" val="1502047694"/>
      </p:ext>
    </p:extLst>
  </p:cSld>
  <p:clrMap bg1="lt1" tx1="dk1" bg2="lt2" tx2="dk2" accent1="accent1" accent2="accent2" accent3="accent3" accent4="accent4" accent5="accent5" accent6="accent6" hlink="hlink" folHlink="folHlink"/>
  <p:sldLayoutIdLst>
    <p:sldLayoutId id="2147484881" r:id="rId1"/>
  </p:sldLayoutIdLst>
  <p:txStyles>
    <p:titleStyle>
      <a:lvl1pPr algn="ctr" defTabSz="1243431" rtl="0" eaLnBrk="1" latinLnBrk="0" hangingPunct="1">
        <a:spcBef>
          <a:spcPct val="0"/>
        </a:spcBef>
        <a:buNone/>
        <a:defRPr sz="5984" kern="1200">
          <a:solidFill>
            <a:schemeClr val="tx1"/>
          </a:solidFill>
          <a:latin typeface="+mj-lt"/>
          <a:ea typeface="+mj-ea"/>
          <a:cs typeface="+mj-cs"/>
        </a:defRPr>
      </a:lvl1pPr>
    </p:titleStyle>
    <p:bodyStyle>
      <a:lvl1pPr marL="466287" indent="-466287" algn="l" defTabSz="1243431" rtl="0" eaLnBrk="1" latinLnBrk="0" hangingPunct="1">
        <a:spcBef>
          <a:spcPct val="20000"/>
        </a:spcBef>
        <a:buFont typeface="Arial" pitchFamily="34" charset="0"/>
        <a:buChar char="•"/>
        <a:defRPr sz="4352" kern="1200">
          <a:solidFill>
            <a:schemeClr val="tx1"/>
          </a:solidFill>
          <a:latin typeface="+mn-lt"/>
          <a:ea typeface="+mn-ea"/>
          <a:cs typeface="+mn-cs"/>
        </a:defRPr>
      </a:lvl1pPr>
      <a:lvl2pPr marL="1010287" indent="-388572" algn="l" defTabSz="1243431" rtl="0" eaLnBrk="1" latinLnBrk="0" hangingPunct="1">
        <a:spcBef>
          <a:spcPct val="20000"/>
        </a:spcBef>
        <a:buFont typeface="Arial" pitchFamily="34" charset="0"/>
        <a:buChar char="–"/>
        <a:defRPr sz="3807" kern="1200">
          <a:solidFill>
            <a:schemeClr val="tx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3264" kern="1200">
          <a:solidFill>
            <a:schemeClr val="tx1"/>
          </a:solidFill>
          <a:latin typeface="+mn-lt"/>
          <a:ea typeface="+mn-ea"/>
          <a:cs typeface="+mn-cs"/>
        </a:defRPr>
      </a:lvl3pPr>
      <a:lvl4pPr marL="217600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4pPr>
      <a:lvl5pPr marL="2797719"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482970288"/>
      </p:ext>
    </p:extLst>
  </p:cSld>
  <p:clrMap bg1="lt1" tx1="dk1" bg2="lt2" tx2="dk2" accent1="accent1" accent2="accent2" accent3="accent3" accent4="accent4" accent5="accent5" accent6="accent6" hlink="hlink" folHlink="folHlink"/>
  <p:sldLayoutIdLst>
    <p:sldLayoutId id="2147484576" r:id="rId1"/>
    <p:sldLayoutId id="2147484578"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018102307"/>
      </p:ext>
    </p:extLst>
  </p:cSld>
  <p:clrMap bg1="lt1" tx1="dk1" bg2="lt2" tx2="dk2" accent1="accent1" accent2="accent2" accent3="accent3" accent4="accent4" accent5="accent5" accent6="accent6" hlink="hlink" folHlink="folHlink"/>
  <p:sldLayoutIdLst>
    <p:sldLayoutId id="2147484614" r:id="rId1"/>
    <p:sldLayoutId id="2147484615" r:id="rId2"/>
    <p:sldLayoutId id="2147484862" r:id="rId3"/>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425160448"/>
      </p:ext>
    </p:extLst>
  </p:cSld>
  <p:clrMap bg1="lt1" tx1="dk1" bg2="lt2" tx2="dk2" accent1="accent1" accent2="accent2" accent3="accent3" accent4="accent4" accent5="accent5" accent6="accent6" hlink="hlink" folHlink="folHlink"/>
  <p:sldLayoutIdLst>
    <p:sldLayoutId id="2147484630" r:id="rId1"/>
    <p:sldLayoutId id="2147484635" r:id="rId2"/>
    <p:sldLayoutId id="2147484638" r:id="rId3"/>
    <p:sldLayoutId id="2147484639" r:id="rId4"/>
    <p:sldLayoutId id="2147484863" r:id="rId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2190098268"/>
      </p:ext>
    </p:extLst>
  </p:cSld>
  <p:clrMap bg1="lt1" tx1="dk1" bg2="lt2" tx2="dk2" accent1="accent1" accent2="accent2" accent3="accent3" accent4="accent4" accent5="accent5" accent6="accent6" hlink="hlink" folHlink="folHlink"/>
  <p:sldLayoutIdLst>
    <p:sldLayoutId id="214748467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61485" y="485731"/>
            <a:ext cx="10713505" cy="11657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861485" y="1651485"/>
            <a:ext cx="10713505" cy="46953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099418" y="6670704"/>
            <a:ext cx="298159" cy="290977"/>
          </a:xfrm>
          <a:prstGeom prst="rect">
            <a:avLst/>
          </a:prstGeom>
          <a:ln w="12700">
            <a:miter lim="400000"/>
          </a:ln>
        </p:spPr>
        <p:txBody>
          <a:bodyPr wrap="none" lIns="50800" tIns="50800" rIns="50800" bIns="50800">
            <a:spAutoFit/>
          </a:bodyPr>
          <a:lstStyle>
            <a:lvl1pPr>
              <a:defRPr sz="1224"/>
            </a:lvl1pPr>
          </a:lstStyle>
          <a:p>
            <a:fld id="{86CB4B4D-7CA3-9044-876B-883B54F8677D}" type="slidenum">
              <a:t>‹#›</a:t>
            </a:fld>
            <a:endParaRPr/>
          </a:p>
        </p:txBody>
      </p:sp>
    </p:spTree>
    <p:extLst>
      <p:ext uri="{BB962C8B-B14F-4D97-AF65-F5344CB8AC3E}">
        <p14:creationId xmlns:p14="http://schemas.microsoft.com/office/powerpoint/2010/main" val="1465026072"/>
      </p:ext>
    </p:extLst>
  </p:cSld>
  <p:clrMap bg1="lt1" tx1="dk1" bg2="lt2" tx2="dk2" accent1="accent1" accent2="accent2" accent3="accent3" accent4="accent4" accent5="accent5" accent6="accent6" hlink="hlink" folHlink="folHlink"/>
  <p:sldLayoutIdLst>
    <p:sldLayoutId id="2147484693" r:id="rId1"/>
  </p:sldLayoutIdLst>
  <p:transition spd="med"/>
  <p:txStyles>
    <p:titleStyle>
      <a:lvl1pPr marL="0" marR="0" indent="0"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1pPr>
      <a:lvl2pPr marL="0" marR="0" indent="116575"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2pPr>
      <a:lvl3pPr marL="0" marR="0" indent="233149"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3pPr>
      <a:lvl4pPr marL="0" marR="0" indent="349724"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4pPr>
      <a:lvl5pPr marL="0" marR="0" indent="466298"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5pPr>
      <a:lvl6pPr marL="0" marR="0" indent="582873"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6pPr>
      <a:lvl7pPr marL="0" marR="0" indent="699447"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7pPr>
      <a:lvl8pPr marL="0" marR="0" indent="816022"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8pPr>
      <a:lvl9pPr marL="0" marR="0" indent="932597"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9pPr>
    </p:titleStyle>
    <p:bodyStyle>
      <a:lvl1pPr marL="323818"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1pPr>
      <a:lvl2pPr marL="647637"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2pPr>
      <a:lvl3pPr marL="971455"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3pPr>
      <a:lvl4pPr marL="1295273"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4pPr>
      <a:lvl5pPr marL="1619091"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5pPr>
      <a:lvl6pPr marL="1942910"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6pPr>
      <a:lvl7pPr marL="2266728"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7pPr>
      <a:lvl8pPr marL="2590546"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8pPr>
      <a:lvl9pPr marL="2914364"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1pPr>
      <a:lvl2pPr marL="0" marR="0" indent="116575"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2pPr>
      <a:lvl3pPr marL="0" marR="0" indent="233149"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3pPr>
      <a:lvl4pPr marL="0" marR="0" indent="349724"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4pPr>
      <a:lvl5pPr marL="0" marR="0" indent="466298"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5pPr>
      <a:lvl6pPr marL="0" marR="0" indent="582873"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6pPr>
      <a:lvl7pPr marL="0" marR="0" indent="699447"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7pPr>
      <a:lvl8pPr marL="0" marR="0" indent="816022"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8pPr>
      <a:lvl9pPr marL="0" marR="0" indent="932597"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202888"/>
      </p:ext>
    </p:extLst>
  </p:cSld>
  <p:clrMap bg1="lt1" tx1="dk1" bg2="lt2" tx2="dk2" accent1="accent1" accent2="accent2" accent3="accent3" accent4="accent4" accent5="accent5" accent6="accent6" hlink="hlink" folHlink="folHlink"/>
  <p:sldLayoutIdLst>
    <p:sldLayoutId id="2147484715" r:id="rId1"/>
    <p:sldLayoutId id="2147484735" r:id="rId2"/>
    <p:sldLayoutId id="2147484739" r:id="rId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Yellow</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911843163"/>
      </p:ext>
    </p:extLst>
  </p:cSld>
  <p:clrMap bg1="lt1" tx1="dk1" bg2="lt2" tx2="dk2" accent1="accent1" accent2="accent2" accent3="accent3" accent4="accent4" accent5="accent5" accent6="accent6" hlink="hlink" folHlink="folHlink"/>
  <p:sldLayoutIdLst>
    <p:sldLayoutId id="214748476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55955464"/>
      </p:ext>
    </p:extLst>
  </p:cSld>
  <p:clrMap bg1="lt1" tx1="dk1" bg2="lt2" tx2="dk2" accent1="accent1" accent2="accent2" accent3="accent3" accent4="accent4" accent5="accent5" accent6="accent6" hlink="hlink" folHlink="folHlink"/>
  <p:sldLayoutIdLst>
    <p:sldLayoutId id="2147484792"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hannel9.msdn.com/Events/Connect/2017/K10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tiff"/><Relationship Id="rId21" Type="http://schemas.openxmlformats.org/officeDocument/2006/relationships/image" Target="../media/image32.png"/><Relationship Id="rId7" Type="http://schemas.openxmlformats.org/officeDocument/2006/relationships/image" Target="../media/image18.tiff"/><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18.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17.tiff"/><Relationship Id="rId11" Type="http://schemas.openxmlformats.org/officeDocument/2006/relationships/image" Target="../media/image22.tiff"/><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tiff"/><Relationship Id="rId23" Type="http://schemas.openxmlformats.org/officeDocument/2006/relationships/image" Target="../media/image34.emf"/><Relationship Id="rId28" Type="http://schemas.openxmlformats.org/officeDocument/2006/relationships/image" Target="../media/image39.tiff"/><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tiff"/><Relationship Id="rId14" Type="http://schemas.openxmlformats.org/officeDocument/2006/relationships/image" Target="../media/image25.emf"/><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52.emf"/><Relationship Id="rId3" Type="http://schemas.openxmlformats.org/officeDocument/2006/relationships/image" Target="../media/image42.emf"/><Relationship Id="rId7" Type="http://schemas.openxmlformats.org/officeDocument/2006/relationships/image" Target="../media/image46.emf"/><Relationship Id="rId12" Type="http://schemas.openxmlformats.org/officeDocument/2006/relationships/image" Target="../media/image51.emf"/><Relationship Id="rId2" Type="http://schemas.openxmlformats.org/officeDocument/2006/relationships/notesSlide" Target="../notesSlides/notesSlide21.xml"/><Relationship Id="rId16"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45.emf"/><Relationship Id="rId11" Type="http://schemas.openxmlformats.org/officeDocument/2006/relationships/image" Target="../media/image50.emf"/><Relationship Id="rId5" Type="http://schemas.openxmlformats.org/officeDocument/2006/relationships/image" Target="../media/image44.emf"/><Relationship Id="rId15" Type="http://schemas.openxmlformats.org/officeDocument/2006/relationships/image" Target="../media/image54.emf"/><Relationship Id="rId10" Type="http://schemas.openxmlformats.org/officeDocument/2006/relationships/image" Target="../media/image49.emf"/><Relationship Id="rId4" Type="http://schemas.openxmlformats.org/officeDocument/2006/relationships/image" Target="../media/image43.emf"/><Relationship Id="rId9" Type="http://schemas.openxmlformats.org/officeDocument/2006/relationships/image" Target="../media/image48.emf"/><Relationship Id="rId14" Type="http://schemas.openxmlformats.org/officeDocument/2006/relationships/image" Target="../media/image53.emf"/></Relationships>
</file>

<file path=ppt/slides/_rels/slide22.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image" Target="../media/image50.emf"/><Relationship Id="rId7" Type="http://schemas.openxmlformats.org/officeDocument/2006/relationships/image" Target="../media/image42.emf"/><Relationship Id="rId12" Type="http://schemas.openxmlformats.org/officeDocument/2006/relationships/image" Target="../media/image47.emf"/><Relationship Id="rId2" Type="http://schemas.openxmlformats.org/officeDocument/2006/relationships/notesSlide" Target="../notesSlides/notesSlide22.xml"/><Relationship Id="rId16"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53.emf"/><Relationship Id="rId11" Type="http://schemas.openxmlformats.org/officeDocument/2006/relationships/image" Target="../media/image46.emf"/><Relationship Id="rId5" Type="http://schemas.openxmlformats.org/officeDocument/2006/relationships/image" Target="../media/image52.emf"/><Relationship Id="rId15" Type="http://schemas.openxmlformats.org/officeDocument/2006/relationships/image" Target="../media/image54.emf"/><Relationship Id="rId10" Type="http://schemas.openxmlformats.org/officeDocument/2006/relationships/image" Target="../media/image45.emf"/><Relationship Id="rId4" Type="http://schemas.openxmlformats.org/officeDocument/2006/relationships/image" Target="../media/image51.emf"/><Relationship Id="rId9" Type="http://schemas.openxmlformats.org/officeDocument/2006/relationships/image" Target="../media/image44.emf"/><Relationship Id="rId14" Type="http://schemas.openxmlformats.org/officeDocument/2006/relationships/image" Target="../media/image49.emf"/></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3.sv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65.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4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69.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68.png"/><Relationship Id="rId2" Type="http://schemas.openxmlformats.org/officeDocument/2006/relationships/notesSlide" Target="../notesSlides/notesSlide44.xml"/><Relationship Id="rId16" Type="http://schemas.openxmlformats.org/officeDocument/2006/relationships/image" Target="../media/image86.svg"/><Relationship Id="rId20" Type="http://schemas.openxmlformats.org/officeDocument/2006/relationships/image" Target="../media/image88.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19" Type="http://schemas.openxmlformats.org/officeDocument/2006/relationships/image" Target="../media/image87.pn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1.xml"/><Relationship Id="rId4" Type="http://schemas.openxmlformats.org/officeDocument/2006/relationships/image" Target="../media/image9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92.sv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69.sv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1.xml"/><Relationship Id="rId1" Type="http://schemas.openxmlformats.org/officeDocument/2006/relationships/vmlDrawing" Target="../drawings/vmlDrawing2.vml"/><Relationship Id="rId5" Type="http://schemas.openxmlformats.org/officeDocument/2006/relationships/image" Target="../media/image95.wmf"/><Relationship Id="rId4"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69.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9C63C6-AED6-4519-8144-FF70DB520430}"/>
              </a:ext>
            </a:extLst>
          </p:cNvPr>
          <p:cNvSpPr/>
          <p:nvPr/>
        </p:nvSpPr>
        <p:spPr>
          <a:xfrm>
            <a:off x="3839754" y="5427836"/>
            <a:ext cx="5197641" cy="3693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solidFill>
                  <a:schemeClr val="bg1"/>
                </a:solidFill>
              </a:rPr>
              <a:t>The video for this </a:t>
            </a:r>
            <a:r>
              <a:rPr lang="en-US" dirty="0">
                <a:solidFill>
                  <a:schemeClr val="bg1"/>
                </a:solidFill>
                <a:hlinkClick r:id="rId3"/>
              </a:rPr>
              <a:t>presentation can be found here </a:t>
            </a:r>
            <a:endParaRPr lang="en-US" dirty="0">
              <a:solidFill>
                <a:schemeClr val="bg1"/>
              </a:solidFill>
            </a:endParaRPr>
          </a:p>
        </p:txBody>
      </p:sp>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DCAADD5-01F5-46BD-BDAF-E1C9A189ED9D}"/>
              </a:ext>
            </a:extLst>
          </p:cNvPr>
          <p:cNvGrpSpPr/>
          <p:nvPr/>
        </p:nvGrpSpPr>
        <p:grpSpPr>
          <a:xfrm>
            <a:off x="-9718" y="-4498924"/>
            <a:ext cx="2098359" cy="17800964"/>
            <a:chOff x="6527529" y="-2665540"/>
            <a:chExt cx="2057401" cy="17453510"/>
          </a:xfrm>
        </p:grpSpPr>
        <p:sp>
          <p:nvSpPr>
            <p:cNvPr id="49" name="Rectangle 48">
              <a:extLst>
                <a:ext uri="{FF2B5EF4-FFF2-40B4-BE49-F238E27FC236}">
                  <a16:creationId xmlns:a16="http://schemas.microsoft.com/office/drawing/2014/main" id="{7CB0F3D3-E187-4D1F-8333-9C560E9C7042}"/>
                </a:ext>
              </a:extLst>
            </p:cNvPr>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50" name="Rectangle 49">
              <a:extLst>
                <a:ext uri="{FF2B5EF4-FFF2-40B4-BE49-F238E27FC236}">
                  <a16:creationId xmlns:a16="http://schemas.microsoft.com/office/drawing/2014/main" id="{6E51D212-12EC-4AF3-B8F8-5A71676078A9}"/>
                </a:ext>
              </a:extLst>
            </p:cNvPr>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51" name="Rectangle 50">
              <a:extLst>
                <a:ext uri="{FF2B5EF4-FFF2-40B4-BE49-F238E27FC236}">
                  <a16:creationId xmlns:a16="http://schemas.microsoft.com/office/drawing/2014/main" id="{6534836F-B383-4D06-AC65-3BE758454015}"/>
                </a:ext>
              </a:extLst>
            </p:cNvPr>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52" name="Rectangle 51">
              <a:extLst>
                <a:ext uri="{FF2B5EF4-FFF2-40B4-BE49-F238E27FC236}">
                  <a16:creationId xmlns:a16="http://schemas.microsoft.com/office/drawing/2014/main" id="{771924FD-795A-4436-A5FF-61A01CC2C0B6}"/>
                </a:ext>
              </a:extLst>
            </p:cNvPr>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53" name="Rectangle 52">
              <a:extLst>
                <a:ext uri="{FF2B5EF4-FFF2-40B4-BE49-F238E27FC236}">
                  <a16:creationId xmlns:a16="http://schemas.microsoft.com/office/drawing/2014/main" id="{90BD593B-8A95-498D-BCB0-148D0A1DEC3E}"/>
                </a:ext>
              </a:extLst>
            </p:cNvPr>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54" name="Rectangle 53">
              <a:extLst>
                <a:ext uri="{FF2B5EF4-FFF2-40B4-BE49-F238E27FC236}">
                  <a16:creationId xmlns:a16="http://schemas.microsoft.com/office/drawing/2014/main" id="{D3DBBC34-15BF-400D-BFE8-CF57D8C5D627}"/>
                </a:ext>
              </a:extLst>
            </p:cNvPr>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55" name="Rectangle 54">
              <a:extLst>
                <a:ext uri="{FF2B5EF4-FFF2-40B4-BE49-F238E27FC236}">
                  <a16:creationId xmlns:a16="http://schemas.microsoft.com/office/drawing/2014/main" id="{50DBE026-2585-49B7-B156-992DF0629363}"/>
                </a:ext>
              </a:extLst>
            </p:cNvPr>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56" name="Rectangle 55">
              <a:extLst>
                <a:ext uri="{FF2B5EF4-FFF2-40B4-BE49-F238E27FC236}">
                  <a16:creationId xmlns:a16="http://schemas.microsoft.com/office/drawing/2014/main" id="{E25E19EC-C79E-418A-A8B6-6685EB2DD393}"/>
                </a:ext>
              </a:extLst>
            </p:cNvPr>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57" name="Rectangle 56">
              <a:extLst>
                <a:ext uri="{FF2B5EF4-FFF2-40B4-BE49-F238E27FC236}">
                  <a16:creationId xmlns:a16="http://schemas.microsoft.com/office/drawing/2014/main" id="{01483D94-59F3-4039-88BE-74E4D485E717}"/>
                </a:ext>
              </a:extLst>
            </p:cNvPr>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59" name="Rectangle 58">
              <a:extLst>
                <a:ext uri="{FF2B5EF4-FFF2-40B4-BE49-F238E27FC236}">
                  <a16:creationId xmlns:a16="http://schemas.microsoft.com/office/drawing/2014/main" id="{D3A6D8AD-7AC7-40A3-A65A-77E827D655DF}"/>
                </a:ext>
              </a:extLst>
            </p:cNvPr>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088489" y="-4495001"/>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9838161"/>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111" name="Rectangle 110"/>
          <p:cNvSpPr/>
          <p:nvPr/>
        </p:nvSpPr>
        <p:spPr bwMode="auto">
          <a:xfrm>
            <a:off x="208763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112" name="Rectangle 111"/>
          <p:cNvSpPr/>
          <p:nvPr/>
        </p:nvSpPr>
        <p:spPr bwMode="auto">
          <a:xfrm>
            <a:off x="-10927"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0" name="Title 4">
            <a:extLst>
              <a:ext uri="{FF2B5EF4-FFF2-40B4-BE49-F238E27FC236}">
                <a16:creationId xmlns:a16="http://schemas.microsoft.com/office/drawing/2014/main" id="{8B530FD5-54D5-49E1-8042-462FE0E25C98}"/>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240645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2" y="-1"/>
            <a:ext cx="12434711" cy="7024207"/>
          </a:xfrm>
          <a:prstGeom prst="rect">
            <a:avLst/>
          </a:prstGeom>
        </p:spPr>
      </p:pic>
      <p:sp>
        <p:nvSpPr>
          <p:cNvPr id="16" name="Rectangle 15"/>
          <p:cNvSpPr/>
          <p:nvPr/>
        </p:nvSpPr>
        <p:spPr>
          <a:xfrm>
            <a:off x="882" y="0"/>
            <a:ext cx="12434261" cy="7024206"/>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39" name="Title 1"/>
          <p:cNvSpPr txBox="1">
            <a:spLocks/>
          </p:cNvSpPr>
          <p:nvPr/>
        </p:nvSpPr>
        <p:spPr>
          <a:xfrm>
            <a:off x="1265237" y="3755481"/>
            <a:ext cx="9430002" cy="1358684"/>
          </a:xfrm>
          <a:prstGeom prst="rect">
            <a:avLst/>
          </a:prstGeom>
        </p:spPr>
        <p:txBody>
          <a:bodyPr vert="horz" lIns="93128" tIns="46564" rIns="93128" bIns="46564"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914049">
              <a:lnSpc>
                <a:spcPct val="100000"/>
              </a:lnSpc>
              <a:defRPr/>
            </a:pPr>
            <a:r>
              <a:rPr lang="en-US" sz="4000"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Best-in-class tools for </a:t>
            </a:r>
            <a:r>
              <a:rPr lang="en-US" sz="4000" b="1" i="1"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every</a:t>
            </a:r>
            <a:r>
              <a:rPr lang="en-US" sz="4000"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 developer</a:t>
            </a:r>
          </a:p>
        </p:txBody>
      </p:sp>
      <p:sp>
        <p:nvSpPr>
          <p:cNvPr id="7" name="Rectangle 6"/>
          <p:cNvSpPr/>
          <p:nvPr/>
        </p:nvSpPr>
        <p:spPr>
          <a:xfrm>
            <a:off x="7572562" y="2519015"/>
            <a:ext cx="3905236" cy="646331"/>
          </a:xfrm>
          <a:prstGeom prst="rect">
            <a:avLst/>
          </a:prstGeom>
        </p:spPr>
        <p:txBody>
          <a:bodyPr wrap="none" anchor="ctr">
            <a:spAutoFit/>
          </a:bodyPr>
          <a:lstStyle/>
          <a:p>
            <a:pPr algn="ctr" defTabSz="1242610" fontAlgn="base">
              <a:lnSpc>
                <a:spcPct val="90000"/>
              </a:lnSpc>
              <a:spcBef>
                <a:spcPct val="0"/>
              </a:spcBef>
              <a:spcAft>
                <a:spcPct val="0"/>
              </a:spcAft>
              <a:defRPr/>
            </a:pPr>
            <a:r>
              <a:rPr lang="en-US" sz="4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Microsoft Azure</a:t>
            </a:r>
          </a:p>
        </p:txBody>
      </p:sp>
      <p:sp>
        <p:nvSpPr>
          <p:cNvPr id="36" name="Title 2"/>
          <p:cNvSpPr txBox="1">
            <a:spLocks/>
          </p:cNvSpPr>
          <p:nvPr/>
        </p:nvSpPr>
        <p:spPr>
          <a:xfrm>
            <a:off x="579437" y="2527690"/>
            <a:ext cx="6019800" cy="62898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1242610" fontAlgn="base">
              <a:spcBef>
                <a:spcPct val="0"/>
              </a:spcBef>
              <a:spcAft>
                <a:spcPct val="0"/>
              </a:spcAft>
              <a:defRPr/>
            </a:pPr>
            <a:r>
              <a:rPr lang="en-US" sz="4000" kern="0" spc="-10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Visual Studio Family</a:t>
            </a:r>
          </a:p>
        </p:txBody>
      </p:sp>
      <p:sp>
        <p:nvSpPr>
          <p:cNvPr id="2" name="Plus Sign 1"/>
          <p:cNvSpPr/>
          <p:nvPr/>
        </p:nvSpPr>
        <p:spPr bwMode="auto">
          <a:xfrm>
            <a:off x="6489333" y="2354262"/>
            <a:ext cx="975836" cy="975836"/>
          </a:xfrm>
          <a:prstGeom prst="mathPlus">
            <a:avLst>
              <a:gd name="adj1" fmla="val 32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0722719F-06EA-40F4-8C40-75BAA02129FE}"/>
              </a:ext>
            </a:extLst>
          </p:cNvPr>
          <p:cNvCxnSpPr>
            <a:cxnSpLocks/>
          </p:cNvCxnSpPr>
          <p:nvPr/>
        </p:nvCxnSpPr>
        <p:spPr>
          <a:xfrm>
            <a:off x="808037" y="3497262"/>
            <a:ext cx="10668000" cy="0"/>
          </a:xfrm>
          <a:prstGeom prst="line">
            <a:avLst/>
          </a:prstGeom>
          <a:ln>
            <a:solidFill>
              <a:schemeClr val="bg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0380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250"/>
                                        <p:tgtEl>
                                          <p:spTgt spid="5"/>
                                        </p:tgtEl>
                                      </p:cBhvr>
                                    </p:animEffect>
                                  </p:childTnLst>
                                </p:cTn>
                              </p:par>
                            </p:childTnLst>
                          </p:cTn>
                        </p:par>
                        <p:par>
                          <p:cTn id="21" fill="hold">
                            <p:stCondLst>
                              <p:cond delay="1750"/>
                            </p:stCondLst>
                            <p:childTnLst>
                              <p:par>
                                <p:cTn id="22" presetID="10" presetClass="entr" presetSubtype="0" fill="hold" grpId="0" nodeType="afterEffect">
                                  <p:stCondLst>
                                    <p:cond delay="10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600"/>
                                        <p:tgtEl>
                                          <p:spTgt spid="39"/>
                                        </p:tgtEl>
                                      </p:cBhvr>
                                    </p:animEffect>
                                  </p:childTnLst>
                                </p:cTn>
                              </p:par>
                              <p:par>
                                <p:cTn id="25" presetID="35" presetClass="path" presetSubtype="0" decel="100000" fill="hold" grpId="1" nodeType="withEffect">
                                  <p:stCondLst>
                                    <p:cond delay="50"/>
                                  </p:stCondLst>
                                  <p:childTnLst>
                                    <p:animMotion origin="layout" path="M -0.05552 0.0093 L -2.69339E-6 0.0093 " pathEditMode="relative" rAng="0" ptsTypes="AA">
                                      <p:cBhvr>
                                        <p:cTn id="26" dur="700" fill="hold"/>
                                        <p:tgtEl>
                                          <p:spTgt spid="3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9" grpId="0"/>
      <p:bldP spid="39" grpId="1"/>
      <p:bldP spid="7" grpId="0"/>
      <p:bldP spid="36"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Visual Studio Code with Azure</a:t>
            </a:r>
            <a:endParaRPr lang="en-US" sz="1200" dirty="0"/>
          </a:p>
        </p:txBody>
      </p:sp>
      <p:grpSp>
        <p:nvGrpSpPr>
          <p:cNvPr id="24" name="Group 23">
            <a:extLst>
              <a:ext uri="{FF2B5EF4-FFF2-40B4-BE49-F238E27FC236}">
                <a16:creationId xmlns:a16="http://schemas.microsoft.com/office/drawing/2014/main" id="{46330F8E-EA30-4BB9-9B4F-BB0CB7EAB22C}"/>
              </a:ext>
            </a:extLst>
          </p:cNvPr>
          <p:cNvGrpSpPr/>
          <p:nvPr/>
        </p:nvGrpSpPr>
        <p:grpSpPr>
          <a:xfrm>
            <a:off x="4751675" y="4030662"/>
            <a:ext cx="3650672" cy="1482045"/>
            <a:chOff x="4751675" y="3738267"/>
            <a:chExt cx="3650672" cy="1482045"/>
          </a:xfrm>
        </p:grpSpPr>
        <p:grpSp>
          <p:nvGrpSpPr>
            <p:cNvPr id="12" name="Group 11">
              <a:extLst>
                <a:ext uri="{FF2B5EF4-FFF2-40B4-BE49-F238E27FC236}">
                  <a16:creationId xmlns:a16="http://schemas.microsoft.com/office/drawing/2014/main" id="{F216E943-F5F3-410D-A220-8732FDF0206E}"/>
                </a:ext>
              </a:extLst>
            </p:cNvPr>
            <p:cNvGrpSpPr/>
            <p:nvPr/>
          </p:nvGrpSpPr>
          <p:grpSpPr>
            <a:xfrm>
              <a:off x="4897147" y="4592448"/>
              <a:ext cx="3505200" cy="627864"/>
              <a:chOff x="1493837" y="4592448"/>
              <a:chExt cx="3505200" cy="627864"/>
            </a:xfrm>
          </p:grpSpPr>
          <p:sp>
            <p:nvSpPr>
              <p:cNvPr id="13" name="Text Placeholder 3">
                <a:extLst>
                  <a:ext uri="{FF2B5EF4-FFF2-40B4-BE49-F238E27FC236}">
                    <a16:creationId xmlns:a16="http://schemas.microsoft.com/office/drawing/2014/main" id="{5FA08834-28E4-43C2-AD07-5DC21D83D6D6}"/>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amandaksilver</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14" name="Graphic 6">
                <a:extLst>
                  <a:ext uri="{FF2B5EF4-FFF2-40B4-BE49-F238E27FC236}">
                    <a16:creationId xmlns:a16="http://schemas.microsoft.com/office/drawing/2014/main" id="{5F0133A5-EDAC-4A0D-A625-70F911C97AE5}"/>
                  </a:ext>
                </a:extLst>
              </p:cNvPr>
              <p:cNvPicPr>
                <a:picLocks noChangeAspect="1"/>
              </p:cNvPicPr>
              <p:nvPr/>
            </p:nvPicPr>
            <p:blipFill>
              <a:blip r:embed="rId3"/>
              <a:stretch>
                <a:fillRect/>
              </a:stretch>
            </p:blipFill>
            <p:spPr>
              <a:xfrm>
                <a:off x="1493837" y="4649394"/>
                <a:ext cx="457200" cy="371707"/>
              </a:xfrm>
              <a:prstGeom prst="rect">
                <a:avLst/>
              </a:prstGeom>
            </p:spPr>
          </p:pic>
        </p:grpSp>
        <p:sp>
          <p:nvSpPr>
            <p:cNvPr id="15" name="Text Placeholder 3">
              <a:extLst>
                <a:ext uri="{FF2B5EF4-FFF2-40B4-BE49-F238E27FC236}">
                  <a16:creationId xmlns:a16="http://schemas.microsoft.com/office/drawing/2014/main" id="{05587880-AE65-4FAB-A600-46F1FE380460}"/>
                </a:ext>
              </a:extLst>
            </p:cNvPr>
            <p:cNvSpPr txBox="1">
              <a:spLocks/>
            </p:cNvSpPr>
            <p:nvPr/>
          </p:nvSpPr>
          <p:spPr>
            <a:xfrm>
              <a:off x="4751675" y="3738267"/>
              <a:ext cx="3498272"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Amanda Silver</a:t>
              </a:r>
            </a:p>
          </p:txBody>
        </p:sp>
      </p:grpSp>
      <p:cxnSp>
        <p:nvCxnSpPr>
          <p:cNvPr id="17" name="Straight Connector 16">
            <a:extLst>
              <a:ext uri="{FF2B5EF4-FFF2-40B4-BE49-F238E27FC236}">
                <a16:creationId xmlns:a16="http://schemas.microsoft.com/office/drawing/2014/main" id="{E0DFE449-C034-4F1E-AD7A-DC588BA25F22}"/>
              </a:ext>
            </a:extLst>
          </p:cNvPr>
          <p:cNvCxnSpPr/>
          <p:nvPr/>
        </p:nvCxnSpPr>
        <p:spPr>
          <a:xfrm>
            <a:off x="4465637" y="4030662"/>
            <a:ext cx="0" cy="1359195"/>
          </a:xfrm>
          <a:prstGeom prst="line">
            <a:avLst/>
          </a:prstGeom>
          <a:ln>
            <a:solidFill>
              <a:srgbClr val="0072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3733800" cy="1482045"/>
            <a:chOff x="1265237" y="3738267"/>
            <a:chExt cx="37338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Chris Dias</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chrisdias</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179704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par>
                                <p:cTn id="17" presetID="22" presetClass="entr" presetSubtype="1" fill="hold" nodeType="withEffect">
                                  <p:stCondLst>
                                    <p:cond delay="125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250"/>
                                        <p:tgtEl>
                                          <p:spTgt spid="17"/>
                                        </p:tgtEl>
                                      </p:cBhvr>
                                    </p:animEffect>
                                  </p:childTnLst>
                                </p:cTn>
                              </p:par>
                              <p:par>
                                <p:cTn id="20" presetID="10" presetClass="entr" presetSubtype="0" fill="hold"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DCD889EF-EFC0-49D3-B485-6F4753644D32}"/>
              </a:ext>
            </a:extLst>
          </p:cNvPr>
          <p:cNvGraphicFramePr>
            <a:graphicFrameLocks noChangeAspect="1"/>
          </p:cNvGraphicFramePr>
          <p:nvPr>
            <p:extLst>
              <p:ext uri="{D42A27DB-BD31-4B8C-83A1-F6EECF244321}">
                <p14:modId xmlns:p14="http://schemas.microsoft.com/office/powerpoint/2010/main" val="3418477547"/>
              </p:ext>
            </p:extLst>
          </p:nvPr>
        </p:nvGraphicFramePr>
        <p:xfrm>
          <a:off x="0" y="-1"/>
          <a:ext cx="12468505" cy="7791024"/>
        </p:xfrm>
        <a:graphic>
          <a:graphicData uri="http://schemas.openxmlformats.org/presentationml/2006/ole">
            <mc:AlternateContent xmlns:mc="http://schemas.openxmlformats.org/markup-compatibility/2006">
              <mc:Choice xmlns:v="urn:schemas-microsoft-com:vml" Requires="v">
                <p:oleObj spid="_x0000_s1028" name="Image" r:id="rId4" imgW="18288720" imgH="11430360" progId="Photoshop.Image.18">
                  <p:embed/>
                </p:oleObj>
              </mc:Choice>
              <mc:Fallback>
                <p:oleObj name="Image" r:id="rId4" imgW="18288720" imgH="11430360" progId="Photoshop.Image.18">
                  <p:embed/>
                  <p:pic>
                    <p:nvPicPr>
                      <p:cNvPr id="2" name="Object 1">
                        <a:extLst>
                          <a:ext uri="{FF2B5EF4-FFF2-40B4-BE49-F238E27FC236}">
                            <a16:creationId xmlns:a16="http://schemas.microsoft.com/office/drawing/2014/main" id="{DCD889EF-EFC0-49D3-B485-6F4753644D32}"/>
                          </a:ext>
                        </a:extLst>
                      </p:cNvPr>
                      <p:cNvPicPr/>
                      <p:nvPr/>
                    </p:nvPicPr>
                    <p:blipFill>
                      <a:blip r:embed="rId5"/>
                      <a:stretch>
                        <a:fillRect/>
                      </a:stretch>
                    </p:blipFill>
                    <p:spPr>
                      <a:xfrm>
                        <a:off x="0" y="-1"/>
                        <a:ext cx="12468505" cy="7791024"/>
                      </a:xfrm>
                      <a:prstGeom prst="rect">
                        <a:avLst/>
                      </a:prstGeom>
                    </p:spPr>
                  </p:pic>
                </p:oleObj>
              </mc:Fallback>
            </mc:AlternateContent>
          </a:graphicData>
        </a:graphic>
      </p:graphicFrame>
      <p:sp>
        <p:nvSpPr>
          <p:cNvPr id="21" name="Rectangle 20">
            <a:extLst>
              <a:ext uri="{FF2B5EF4-FFF2-40B4-BE49-F238E27FC236}">
                <a16:creationId xmlns:a16="http://schemas.microsoft.com/office/drawing/2014/main" id="{9569CA98-62AB-4840-B4AE-0DF5BD5DBC10}"/>
              </a:ext>
            </a:extLst>
          </p:cNvPr>
          <p:cNvSpPr/>
          <p:nvPr/>
        </p:nvSpPr>
        <p:spPr>
          <a:xfrm>
            <a:off x="0" y="11486"/>
            <a:ext cx="12468505" cy="7022945"/>
          </a:xfrm>
          <a:prstGeom prst="rect">
            <a:avLst/>
          </a:prstGeom>
          <a:solidFill>
            <a:srgbClr val="000000">
              <a:alpha val="26000"/>
            </a:srgbClr>
          </a:solidFill>
          <a:ln w="10795" cap="flat" cmpd="sng" algn="ctr">
            <a:noFill/>
            <a:prstDash val="solid"/>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D08BC1B0-BD0F-4401-B2A5-84981C1064CF}"/>
              </a:ext>
            </a:extLst>
          </p:cNvPr>
          <p:cNvSpPr/>
          <p:nvPr/>
        </p:nvSpPr>
        <p:spPr bwMode="auto">
          <a:xfrm flipV="1">
            <a:off x="0" y="2811461"/>
            <a:ext cx="12436475" cy="418306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Title 1">
            <a:extLst>
              <a:ext uri="{FF2B5EF4-FFF2-40B4-BE49-F238E27FC236}">
                <a16:creationId xmlns:a16="http://schemas.microsoft.com/office/drawing/2014/main" id="{C7A82D85-4BC8-4BA5-A373-B1907A60F72A}"/>
              </a:ext>
            </a:extLst>
          </p:cNvPr>
          <p:cNvSpPr txBox="1">
            <a:spLocks/>
          </p:cNvSpPr>
          <p:nvPr/>
        </p:nvSpPr>
        <p:spPr>
          <a:xfrm>
            <a:off x="655637" y="3268253"/>
            <a:ext cx="10972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a:defRPr/>
            </a:pPr>
            <a:r>
              <a:rPr lang="en-US" sz="5400" spc="-102" dirty="0">
                <a:solidFill>
                  <a:srgbClr val="0078D7"/>
                </a:solidFill>
                <a:cs typeface="Segoe UI Semilight" panose="020B0402040204020203" pitchFamily="34" charset="0"/>
              </a:rPr>
              <a:t>Visual Studio Live Share</a:t>
            </a:r>
          </a:p>
        </p:txBody>
      </p:sp>
      <p:sp>
        <p:nvSpPr>
          <p:cNvPr id="24" name="Rectangle 23">
            <a:extLst>
              <a:ext uri="{FF2B5EF4-FFF2-40B4-BE49-F238E27FC236}">
                <a16:creationId xmlns:a16="http://schemas.microsoft.com/office/drawing/2014/main" id="{6E61032E-F74A-4F01-ACAD-4246F011978D}"/>
              </a:ext>
            </a:extLst>
          </p:cNvPr>
          <p:cNvSpPr/>
          <p:nvPr/>
        </p:nvSpPr>
        <p:spPr>
          <a:xfrm>
            <a:off x="655637" y="4275157"/>
            <a:ext cx="11353800" cy="1508105"/>
          </a:xfrm>
          <a:prstGeom prst="rect">
            <a:avLst/>
          </a:prstGeom>
        </p:spPr>
        <p:txBody>
          <a:bodyPr wrap="square" lIns="149196">
            <a:spAutoFit/>
          </a:bodyPr>
          <a:lstStyle/>
          <a:p>
            <a:pPr defTabSz="950698">
              <a:spcBef>
                <a:spcPct val="0"/>
              </a:spcBef>
              <a:spcAft>
                <a:spcPts val="1224"/>
              </a:spcAft>
              <a:defRPr/>
            </a:pPr>
            <a:r>
              <a:rPr lang="en-US" sz="2400" dirty="0">
                <a:ln w="3175">
                  <a:noFill/>
                </a:ln>
                <a:solidFill>
                  <a:srgbClr val="353535">
                    <a:lumMod val="75000"/>
                  </a:srgbClr>
                </a:solidFill>
                <a:latin typeface="Segoe UI" panose="020B0502040204020203" pitchFamily="34" charset="0"/>
                <a:cs typeface="Segoe UI" panose="020B0502040204020203" pitchFamily="34" charset="0"/>
                <a:sym typeface="Wingdings" panose="05000000000000000000" pitchFamily="2" charset="2"/>
              </a:rPr>
              <a:t>Real-time collaborative development</a:t>
            </a:r>
          </a:p>
          <a:p>
            <a:pPr defTabSz="950698">
              <a:spcBef>
                <a:spcPct val="0"/>
              </a:spcBef>
              <a:spcAft>
                <a:spcPts val="1224"/>
              </a:spcAft>
              <a:defRPr/>
            </a:pPr>
            <a:r>
              <a:rPr lang="en-US" sz="2400" dirty="0">
                <a:ln w="3175">
                  <a:noFill/>
                </a:ln>
                <a:solidFill>
                  <a:srgbClr val="353535">
                    <a:lumMod val="75000"/>
                  </a:srgbClr>
                </a:solidFill>
                <a:latin typeface="Segoe UI" panose="020B0502040204020203" pitchFamily="34" charset="0"/>
                <a:cs typeface="Segoe UI" panose="020B0502040204020203" pitchFamily="34" charset="0"/>
                <a:sym typeface="Wingdings" panose="05000000000000000000" pitchFamily="2" charset="2"/>
              </a:rPr>
              <a:t>Shared debugging, independent views</a:t>
            </a:r>
          </a:p>
          <a:p>
            <a:pPr defTabSz="950698">
              <a:spcBef>
                <a:spcPct val="0"/>
              </a:spcBef>
              <a:spcAft>
                <a:spcPts val="1224"/>
              </a:spcAft>
              <a:defRPr/>
            </a:pPr>
            <a:r>
              <a:rPr lang="en-US" sz="2400" dirty="0">
                <a:ln w="3175">
                  <a:noFill/>
                </a:ln>
                <a:solidFill>
                  <a:srgbClr val="353535">
                    <a:lumMod val="75000"/>
                  </a:srgbClr>
                </a:solidFill>
                <a:latin typeface="Segoe UI" panose="020B0502040204020203" pitchFamily="34" charset="0"/>
                <a:cs typeface="Segoe UI" panose="020B0502040204020203" pitchFamily="34" charset="0"/>
                <a:sym typeface="Wingdings" panose="05000000000000000000" pitchFamily="2" charset="2"/>
              </a:rPr>
              <a:t>Works across Visual Studio and Visual Studio Code</a:t>
            </a:r>
          </a:p>
        </p:txBody>
      </p:sp>
      <p:sp>
        <p:nvSpPr>
          <p:cNvPr id="25" name="Rectangle: Rounded Corners 24">
            <a:extLst>
              <a:ext uri="{FF2B5EF4-FFF2-40B4-BE49-F238E27FC236}">
                <a16:creationId xmlns:a16="http://schemas.microsoft.com/office/drawing/2014/main" id="{E6C92E9F-9EA6-4C0D-B0BB-E3AEE48655B0}"/>
              </a:ext>
            </a:extLst>
          </p:cNvPr>
          <p:cNvSpPr/>
          <p:nvPr/>
        </p:nvSpPr>
        <p:spPr bwMode="auto">
          <a:xfrm>
            <a:off x="731837" y="2526651"/>
            <a:ext cx="1143000" cy="533400"/>
          </a:xfrm>
          <a:prstGeom prst="roundRect">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NEW</a:t>
            </a:r>
          </a:p>
        </p:txBody>
      </p:sp>
    </p:spTree>
    <p:extLst>
      <p:ext uri="{BB962C8B-B14F-4D97-AF65-F5344CB8AC3E}">
        <p14:creationId xmlns:p14="http://schemas.microsoft.com/office/powerpoint/2010/main" val="338204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75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1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600"/>
                                        <p:tgtEl>
                                          <p:spTgt spid="23"/>
                                        </p:tgtEl>
                                      </p:cBhvr>
                                    </p:animEffect>
                                  </p:childTnLst>
                                </p:cTn>
                              </p:par>
                              <p:par>
                                <p:cTn id="17" presetID="35" presetClass="path" presetSubtype="0" decel="100000" fill="hold" grpId="1" nodeType="withEffect">
                                  <p:stCondLst>
                                    <p:cond delay="50"/>
                                  </p:stCondLst>
                                  <p:childTnLst>
                                    <p:animMotion origin="layout" path="M -0.05552 0.00023 L -2.86188E-6 0.00023 " pathEditMode="relative" rAng="0" ptsTypes="AA">
                                      <p:cBhvr>
                                        <p:cTn id="18" dur="800" fill="hold"/>
                                        <p:tgtEl>
                                          <p:spTgt spid="23"/>
                                        </p:tgtEl>
                                        <p:attrNameLst>
                                          <p:attrName>ppt_x</p:attrName>
                                          <p:attrName>ppt_y</p:attrName>
                                        </p:attrNameLst>
                                      </p:cBhvr>
                                      <p:rCtr x="2770" y="0"/>
                                    </p:animMotion>
                                  </p:childTnLst>
                                </p:cTn>
                              </p:par>
                              <p:par>
                                <p:cTn id="19" presetID="10" presetClass="entr" presetSubtype="0" fill="hold" grpId="0" nodeType="with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600"/>
                                        <p:tgtEl>
                                          <p:spTgt spid="24"/>
                                        </p:tgtEl>
                                      </p:cBhvr>
                                    </p:animEffect>
                                  </p:childTnLst>
                                </p:cTn>
                              </p:par>
                              <p:par>
                                <p:cTn id="22" presetID="35" presetClass="path" presetSubtype="0" decel="100000" fill="hold" grpId="1" nodeType="withEffect">
                                  <p:stCondLst>
                                    <p:cond delay="300"/>
                                  </p:stCondLst>
                                  <p:childTnLst>
                                    <p:animMotion origin="layout" path="M -0.05553 0.00023 L -7.07174E-7 0.00023 " pathEditMode="relative" rAng="0" ptsTypes="AA">
                                      <p:cBhvr>
                                        <p:cTn id="23" dur="800" fill="hold"/>
                                        <p:tgtEl>
                                          <p:spTgt spid="24"/>
                                        </p:tgtEl>
                                        <p:attrNameLst>
                                          <p:attrName>ppt_x</p:attrName>
                                          <p:attrName>ppt_y</p:attrName>
                                        </p:attrNameLst>
                                      </p:cBhvr>
                                      <p:rCtr x="2770" y="0"/>
                                    </p:animMotion>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3" grpId="1"/>
      <p:bldP spid="24" grpId="0"/>
      <p:bldP spid="24" grpId="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9" name="TextBox 38"/>
          <p:cNvSpPr txBox="1"/>
          <p:nvPr/>
        </p:nvSpPr>
        <p:spPr>
          <a:xfrm>
            <a:off x="1568368" y="4413549"/>
            <a:ext cx="9315029" cy="966146"/>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4800" dirty="0">
                <a:solidFill>
                  <a:srgbClr val="FFFFFF"/>
                </a:solidFill>
                <a:latin typeface="Segoe UI Light" panose="020B0502040204020203" pitchFamily="34" charset="0"/>
                <a:cs typeface="Segoe UI Light" panose="020B0502040204020203" pitchFamily="34" charset="0"/>
              </a:rPr>
              <a:t>Intelligent Edge + Intelligent Cloud</a:t>
            </a:r>
          </a:p>
        </p:txBody>
      </p:sp>
      <p:grpSp>
        <p:nvGrpSpPr>
          <p:cNvPr id="40" name="Group 4"/>
          <p:cNvGrpSpPr>
            <a:grpSpLocks noChangeAspect="1"/>
          </p:cNvGrpSpPr>
          <p:nvPr/>
        </p:nvGrpSpPr>
        <p:grpSpPr bwMode="auto">
          <a:xfrm>
            <a:off x="5306838" y="2035087"/>
            <a:ext cx="3016388" cy="2006068"/>
            <a:chOff x="2804" y="1418"/>
            <a:chExt cx="1863" cy="1239"/>
          </a:xfrm>
        </p:grpSpPr>
        <p:sp>
          <p:nvSpPr>
            <p:cNvPr id="4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47" name="Freeform 9"/>
          <p:cNvSpPr>
            <a:spLocks noEditPoints="1"/>
          </p:cNvSpPr>
          <p:nvPr/>
        </p:nvSpPr>
        <p:spPr bwMode="auto">
          <a:xfrm>
            <a:off x="6275061" y="2590439"/>
            <a:ext cx="1133372" cy="730215"/>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48" name="Group 12"/>
          <p:cNvGrpSpPr>
            <a:grpSpLocks noChangeAspect="1"/>
          </p:cNvGrpSpPr>
          <p:nvPr/>
        </p:nvGrpSpPr>
        <p:grpSpPr bwMode="auto">
          <a:xfrm>
            <a:off x="8321606" y="2035087"/>
            <a:ext cx="824124" cy="1547861"/>
            <a:chOff x="4666" y="1418"/>
            <a:chExt cx="509" cy="956"/>
          </a:xfrm>
        </p:grpSpPr>
        <p:sp>
          <p:nvSpPr>
            <p:cNvPr id="49"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0"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1"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2"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3"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55" name="Freeform 17"/>
          <p:cNvSpPr>
            <a:spLocks noEditPoints="1"/>
          </p:cNvSpPr>
          <p:nvPr/>
        </p:nvSpPr>
        <p:spPr bwMode="auto">
          <a:xfrm>
            <a:off x="8473802" y="2574248"/>
            <a:ext cx="519733" cy="340012"/>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w="9525">
            <a:solidFill>
              <a:srgbClr val="0072C6"/>
            </a:solid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56" name="Group 20"/>
          <p:cNvGrpSpPr>
            <a:grpSpLocks noChangeAspect="1"/>
          </p:cNvGrpSpPr>
          <p:nvPr/>
        </p:nvGrpSpPr>
        <p:grpSpPr bwMode="auto">
          <a:xfrm>
            <a:off x="3159907" y="2035087"/>
            <a:ext cx="2146931" cy="1478242"/>
            <a:chOff x="1478" y="1418"/>
            <a:chExt cx="1326" cy="913"/>
          </a:xfrm>
        </p:grpSpPr>
        <p:sp>
          <p:nvSpPr>
            <p:cNvPr id="58"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62" name="Freeform 24"/>
          <p:cNvSpPr>
            <a:spLocks noEditPoints="1"/>
          </p:cNvSpPr>
          <p:nvPr/>
        </p:nvSpPr>
        <p:spPr bwMode="auto">
          <a:xfrm>
            <a:off x="3822121" y="2477103"/>
            <a:ext cx="916412" cy="592592"/>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Tree>
    <p:extLst>
      <p:ext uri="{BB962C8B-B14F-4D97-AF65-F5344CB8AC3E}">
        <p14:creationId xmlns:p14="http://schemas.microsoft.com/office/powerpoint/2010/main" val="76119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021A2E-F10D-4FE1-870D-CA02C84FFF8A}"/>
              </a:ext>
            </a:extLst>
          </p:cNvPr>
          <p:cNvSpPr txBox="1">
            <a:spLocks/>
          </p:cNvSpPr>
          <p:nvPr/>
        </p:nvSpPr>
        <p:spPr>
          <a:xfrm>
            <a:off x="7154682" y="1439862"/>
            <a:ext cx="1947500" cy="1110080"/>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32563">
              <a:defRPr/>
            </a:pPr>
            <a:r>
              <a:rPr lang="en-US" sz="3200" spc="0" dirty="0">
                <a:solidFill>
                  <a:schemeClr val="tx1">
                    <a:lumMod val="50000"/>
                  </a:schemeClr>
                </a:solidFill>
                <a:cs typeface="Segoe UI Light" panose="020B0502040204020203" pitchFamily="34" charset="0"/>
              </a:rPr>
              <a:t>Mobile</a:t>
            </a:r>
          </a:p>
        </p:txBody>
      </p:sp>
      <p:sp>
        <p:nvSpPr>
          <p:cNvPr id="6" name="Rectangle 5">
            <a:extLst>
              <a:ext uri="{FF2B5EF4-FFF2-40B4-BE49-F238E27FC236}">
                <a16:creationId xmlns:a16="http://schemas.microsoft.com/office/drawing/2014/main" id="{3409496B-27DE-4F00-B995-C4A9A24A092C}"/>
              </a:ext>
            </a:extLst>
          </p:cNvPr>
          <p:cNvSpPr/>
          <p:nvPr/>
        </p:nvSpPr>
        <p:spPr bwMode="auto">
          <a:xfrm>
            <a:off x="6902045" y="0"/>
            <a:ext cx="5534430"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39" name="TextBox 38"/>
          <p:cNvSpPr txBox="1"/>
          <p:nvPr/>
        </p:nvSpPr>
        <p:spPr>
          <a:xfrm>
            <a:off x="1183532" y="2681790"/>
            <a:ext cx="5339505" cy="1630943"/>
          </a:xfrm>
          <a:prstGeom prst="rect">
            <a:avLst/>
          </a:prstGeom>
          <a:noFill/>
        </p:spPr>
        <p:txBody>
          <a:bodyPr wrap="square" lIns="186521" tIns="149217" rIns="186521" bIns="149217" rtlCol="0">
            <a:spAutoFit/>
          </a:bodyPr>
          <a:lstStyle/>
          <a:p>
            <a:pPr defTabSz="932597">
              <a:lnSpc>
                <a:spcPct val="90000"/>
              </a:lnSpc>
              <a:spcAft>
                <a:spcPts val="612"/>
              </a:spcAft>
            </a:pPr>
            <a:r>
              <a:rPr lang="en-US" sz="4800" dirty="0">
                <a:solidFill>
                  <a:srgbClr val="FFFFFF"/>
                </a:solidFill>
                <a:latin typeface="Segoe UI Light" panose="020B0502040204020203" pitchFamily="34" charset="0"/>
                <a:cs typeface="Segoe UI Light" panose="020B0502040204020203" pitchFamily="34" charset="0"/>
              </a:rPr>
              <a:t>Intelligent Edge + Intelligent Cloud</a:t>
            </a:r>
          </a:p>
        </p:txBody>
      </p:sp>
      <p:sp>
        <p:nvSpPr>
          <p:cNvPr id="25" name="Text Placeholder 2">
            <a:extLst>
              <a:ext uri="{FF2B5EF4-FFF2-40B4-BE49-F238E27FC236}">
                <a16:creationId xmlns:a16="http://schemas.microsoft.com/office/drawing/2014/main" id="{DAB79DD1-996F-413B-9B52-C66B4851F8BA}"/>
              </a:ext>
            </a:extLst>
          </p:cNvPr>
          <p:cNvSpPr txBox="1">
            <a:spLocks/>
          </p:cNvSpPr>
          <p:nvPr/>
        </p:nvSpPr>
        <p:spPr>
          <a:xfrm>
            <a:off x="7361236" y="1439862"/>
            <a:ext cx="4419601" cy="398878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Mobile</a:t>
            </a:r>
            <a:b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b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Containers</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DevOps</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Data</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AI</a:t>
            </a:r>
          </a:p>
        </p:txBody>
      </p:sp>
    </p:spTree>
    <p:extLst>
      <p:ext uri="{BB962C8B-B14F-4D97-AF65-F5344CB8AC3E}">
        <p14:creationId xmlns:p14="http://schemas.microsoft.com/office/powerpoint/2010/main" val="1760564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09196" y="2843912"/>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32563">
              <a:defRPr/>
            </a:pPr>
            <a:r>
              <a:rPr lang="en-US" sz="8800" spc="-102" dirty="0">
                <a:solidFill>
                  <a:srgbClr val="FFFFFF"/>
                </a:solidFill>
                <a:cs typeface="Segoe UI Light" panose="020B0502040204020203" pitchFamily="34" charset="0"/>
              </a:rPr>
              <a:t>Mobile</a:t>
            </a:r>
          </a:p>
        </p:txBody>
      </p:sp>
    </p:spTree>
    <p:extLst>
      <p:ext uri="{BB962C8B-B14F-4D97-AF65-F5344CB8AC3E}">
        <p14:creationId xmlns:p14="http://schemas.microsoft.com/office/powerpoint/2010/main" val="12760566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1" name="Title 1"/>
          <p:cNvSpPr txBox="1">
            <a:spLocks/>
          </p:cNvSpPr>
          <p:nvPr/>
        </p:nvSpPr>
        <p:spPr>
          <a:xfrm>
            <a:off x="283417" y="695665"/>
            <a:ext cx="11885514" cy="94627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algn="ctr" defTabSz="951304">
              <a:defRPr/>
            </a:pPr>
            <a:r>
              <a:rPr lang="en-US" sz="5400" spc="-104" dirty="0">
                <a:solidFill>
                  <a:srgbClr val="FFFFFF"/>
                </a:solidFill>
                <a:latin typeface="Segoe UI Light" panose="020B0502040204020203" pitchFamily="34" charset="0"/>
                <a:cs typeface="Segoe UI Light" panose="020B0502040204020203" pitchFamily="34" charset="0"/>
              </a:rPr>
              <a:t>Essentials for mobile success</a:t>
            </a:r>
            <a:endParaRPr lang="en-US" sz="5400" dirty="0">
              <a:solidFill>
                <a:srgbClr val="FFFFFF"/>
              </a:solidFill>
              <a:latin typeface="Segoe UI Light" panose="020B0502040204020203" pitchFamily="34" charset="0"/>
              <a:cs typeface="Segoe UI Light" panose="020B0502040204020203" pitchFamily="34" charset="0"/>
            </a:endParaRPr>
          </a:p>
        </p:txBody>
      </p:sp>
      <p:grpSp>
        <p:nvGrpSpPr>
          <p:cNvPr id="10" name="Group 9"/>
          <p:cNvGrpSpPr/>
          <p:nvPr/>
        </p:nvGrpSpPr>
        <p:grpSpPr>
          <a:xfrm>
            <a:off x="914723" y="5477966"/>
            <a:ext cx="10487389" cy="880163"/>
            <a:chOff x="896004" y="5008314"/>
            <a:chExt cx="10282687" cy="862983"/>
          </a:xfrm>
        </p:grpSpPr>
        <p:sp>
          <p:nvSpPr>
            <p:cNvPr id="94" name="Title 1"/>
            <p:cNvSpPr txBox="1">
              <a:spLocks/>
            </p:cNvSpPr>
            <p:nvPr/>
          </p:nvSpPr>
          <p:spPr>
            <a:xfrm>
              <a:off x="7891421" y="5008314"/>
              <a:ext cx="3287270" cy="78501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66298">
                <a:lnSpc>
                  <a:spcPct val="90000"/>
                </a:lnSpc>
                <a:defRPr/>
              </a:pPr>
              <a:r>
                <a:rPr lang="en-US" sz="2000" dirty="0">
                  <a:solidFill>
                    <a:srgbClr val="FFFFFF"/>
                  </a:solidFill>
                  <a:latin typeface="Segoe UI Semilight" panose="020B0402040204020203" pitchFamily="34" charset="0"/>
                  <a:ea typeface="Segoe UI Semibold" charset="0"/>
                  <a:cs typeface="Segoe UI Semilight" panose="020B0402040204020203" pitchFamily="34" charset="0"/>
                  <a:sym typeface="Arial"/>
                  <a:rtl val="0"/>
                </a:rPr>
                <a:t>Intelligent cloud</a:t>
              </a:r>
            </a:p>
          </p:txBody>
        </p:sp>
        <p:sp>
          <p:nvSpPr>
            <p:cNvPr id="26" name="Title 1"/>
            <p:cNvSpPr txBox="1">
              <a:spLocks/>
            </p:cNvSpPr>
            <p:nvPr/>
          </p:nvSpPr>
          <p:spPr>
            <a:xfrm>
              <a:off x="4393712" y="5008314"/>
              <a:ext cx="3287267" cy="84526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66298">
                <a:lnSpc>
                  <a:spcPct val="90000"/>
                </a:lnSpc>
                <a:defRPr/>
              </a:pPr>
              <a:r>
                <a:rPr lang="en-US" sz="2000" dirty="0">
                  <a:solidFill>
                    <a:srgbClr val="FFFFFF"/>
                  </a:solidFill>
                  <a:latin typeface="Segoe UI Semilight" panose="020B0402040204020203" pitchFamily="34" charset="0"/>
                  <a:ea typeface="Segoe UI Semibold" charset="0"/>
                  <a:cs typeface="Segoe UI Semilight" panose="020B0402040204020203" pitchFamily="34" charset="0"/>
                  <a:sym typeface="Arial"/>
                  <a:rtl val="0"/>
                </a:rPr>
                <a:t>Build, test, distribute, learn</a:t>
              </a:r>
            </a:p>
          </p:txBody>
        </p:sp>
        <p:sp>
          <p:nvSpPr>
            <p:cNvPr id="27" name="Title 1"/>
            <p:cNvSpPr txBox="1">
              <a:spLocks/>
            </p:cNvSpPr>
            <p:nvPr/>
          </p:nvSpPr>
          <p:spPr>
            <a:xfrm>
              <a:off x="896004" y="5008314"/>
              <a:ext cx="3287266" cy="86298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66298">
                <a:lnSpc>
                  <a:spcPct val="90000"/>
                </a:lnSpc>
                <a:defRPr/>
              </a:pPr>
              <a:r>
                <a:rPr lang="en-US" sz="2000" dirty="0">
                  <a:solidFill>
                    <a:srgbClr val="FFFFFF"/>
                  </a:solidFill>
                  <a:latin typeface="Segoe UI Semilight" panose="020B0402040204020203" pitchFamily="34" charset="0"/>
                  <a:ea typeface="Segoe UI Semibold" charset="0"/>
                  <a:cs typeface="Segoe UI Semilight" panose="020B0402040204020203" pitchFamily="34" charset="0"/>
                  <a:sym typeface="Arial"/>
                  <a:rtl val="0"/>
                </a:rPr>
                <a:t>Beautiful native apps</a:t>
              </a:r>
            </a:p>
          </p:txBody>
        </p:sp>
      </p:grpSp>
      <p:pic>
        <p:nvPicPr>
          <p:cNvPr id="28" name="Picture 27"/>
          <p:cNvPicPr>
            <a:picLocks noChangeAspect="1"/>
          </p:cNvPicPr>
          <p:nvPr/>
        </p:nvPicPr>
        <p:blipFill>
          <a:blip r:embed="rId3"/>
          <a:stretch>
            <a:fillRect/>
          </a:stretch>
        </p:blipFill>
        <p:spPr>
          <a:xfrm>
            <a:off x="1977257" y="2279107"/>
            <a:ext cx="1483887" cy="2523617"/>
          </a:xfrm>
          <a:prstGeom prst="rect">
            <a:avLst/>
          </a:prstGeom>
        </p:spPr>
      </p:pic>
      <p:pic>
        <p:nvPicPr>
          <p:cNvPr id="29" name="Picture 28"/>
          <p:cNvPicPr>
            <a:picLocks noChangeAspect="1"/>
          </p:cNvPicPr>
          <p:nvPr/>
        </p:nvPicPr>
        <p:blipFill>
          <a:blip r:embed="rId4"/>
          <a:stretch>
            <a:fillRect/>
          </a:stretch>
        </p:blipFill>
        <p:spPr>
          <a:xfrm>
            <a:off x="4907078" y="2373712"/>
            <a:ext cx="2544166" cy="2358461"/>
          </a:xfrm>
          <a:prstGeom prst="rect">
            <a:avLst/>
          </a:prstGeom>
        </p:spPr>
      </p:pic>
      <p:cxnSp>
        <p:nvCxnSpPr>
          <p:cNvPr id="9" name="Straight Connector 8"/>
          <p:cNvCxnSpPr/>
          <p:nvPr/>
        </p:nvCxnSpPr>
        <p:spPr>
          <a:xfrm>
            <a:off x="4392146" y="2211168"/>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49626" y="2211168"/>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8688067" y="2228375"/>
            <a:ext cx="2037161" cy="2498227"/>
          </a:xfrm>
          <a:prstGeom prst="rect">
            <a:avLst/>
          </a:prstGeom>
        </p:spPr>
      </p:pic>
    </p:spTree>
    <p:extLst>
      <p:ext uri="{BB962C8B-B14F-4D97-AF65-F5344CB8AC3E}">
        <p14:creationId xmlns:p14="http://schemas.microsoft.com/office/powerpoint/2010/main" val="8952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600"/>
                                        <p:tgtEl>
                                          <p:spTgt spid="51"/>
                                        </p:tgtEl>
                                      </p:cBhvr>
                                    </p:animEffect>
                                  </p:childTnLst>
                                </p:cTn>
                              </p:par>
                              <p:par>
                                <p:cTn id="8" presetID="35" presetClass="path" presetSubtype="0" decel="100000" fill="hold" grpId="1" nodeType="withEffect">
                                  <p:stCondLst>
                                    <p:cond delay="0"/>
                                  </p:stCondLst>
                                  <p:childTnLst>
                                    <p:animMotion origin="layout" path="M -0.05546 0.00023 L 5E-6 0.00023 " pathEditMode="relative" rAng="0" ptsTypes="AA">
                                      <p:cBhvr>
                                        <p:cTn id="9" dur="800" fill="hold"/>
                                        <p:tgtEl>
                                          <p:spTgt spid="51"/>
                                        </p:tgtEl>
                                        <p:attrNameLst>
                                          <p:attrName>ppt_x</p:attrName>
                                          <p:attrName>ppt_y</p:attrName>
                                        </p:attrNameLst>
                                      </p:cBhvr>
                                      <p:rCtr x="2773"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p:stCondLst>
                              <p:cond delay="18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3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16179" y="496"/>
            <a:ext cx="4017247" cy="6993036"/>
          </a:xfrm>
          <a:prstGeom prst="rect">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48" name="microsoft"/>
          <p:cNvSpPr/>
          <p:nvPr/>
        </p:nvSpPr>
        <p:spPr>
          <a:xfrm>
            <a:off x="168491" y="2193197"/>
            <a:ext cx="3656220" cy="1336968"/>
          </a:xfrm>
          <a:prstGeom prst="rect">
            <a:avLst/>
          </a:prstGeom>
        </p:spPr>
        <p:txBody>
          <a:bodyPr wrap="square" lIns="182828" anchor="t">
            <a:spAutoFit/>
          </a:bodyPr>
          <a:lstStyle/>
          <a:p>
            <a:pPr defTabSz="914049" fontAlgn="base">
              <a:lnSpc>
                <a:spcPct val="90000"/>
              </a:lnSpc>
              <a:spcBef>
                <a:spcPct val="0"/>
              </a:spcBef>
              <a:spcAft>
                <a:spcPts val="1198"/>
              </a:spcAft>
              <a:defRPr/>
            </a:pPr>
            <a:r>
              <a:rPr lang="en-US" sz="4399" kern="0" dirty="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Visual Studio and Xamarin</a:t>
            </a:r>
          </a:p>
        </p:txBody>
      </p:sp>
      <p:sp>
        <p:nvSpPr>
          <p:cNvPr id="53" name="TextBox 52"/>
          <p:cNvSpPr txBox="1"/>
          <p:nvPr/>
        </p:nvSpPr>
        <p:spPr>
          <a:xfrm>
            <a:off x="314711" y="3829278"/>
            <a:ext cx="3551595" cy="1868772"/>
          </a:xfrm>
          <a:prstGeom prst="rect">
            <a:avLst/>
          </a:prstGeom>
        </p:spPr>
        <p:txBody>
          <a:bodyPr wrap="square" rtlCol="0" anchor="t" anchorCtr="0">
            <a:spAutoFit/>
          </a:bodyPr>
          <a:lstStyle/>
          <a:p>
            <a:pPr defTabSz="914049">
              <a:lnSpc>
                <a:spcPct val="90000"/>
              </a:lnSpc>
              <a:spcBef>
                <a:spcPct val="0"/>
              </a:spcBef>
              <a:spcAft>
                <a:spcPts val="1598"/>
              </a:spcAft>
              <a:defRPr/>
            </a:pPr>
            <a:r>
              <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a:t>
            </a:r>
          </a:p>
          <a:p>
            <a:pPr defTabSz="914049">
              <a:lnSpc>
                <a:spcPct val="90000"/>
              </a:lnSpc>
              <a:spcBef>
                <a:spcPct val="0"/>
              </a:spcBef>
              <a:spcAft>
                <a:spcPts val="1598"/>
              </a:spcAft>
              <a:defRPr/>
            </a:pPr>
            <a:endPar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914049">
              <a:lnSpc>
                <a:spcPct val="90000"/>
              </a:lnSpc>
              <a:spcBef>
                <a:spcPct val="0"/>
              </a:spcBef>
              <a:spcAft>
                <a:spcPts val="1598"/>
              </a:spcAft>
              <a:defRPr/>
            </a:pPr>
            <a:endPar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41" name="Group 40"/>
          <p:cNvGrpSpPr/>
          <p:nvPr/>
        </p:nvGrpSpPr>
        <p:grpSpPr>
          <a:xfrm>
            <a:off x="4478050" y="1144789"/>
            <a:ext cx="1515237" cy="4911962"/>
            <a:chOff x="4633357" y="662152"/>
            <a:chExt cx="1786733" cy="5792072"/>
          </a:xfrm>
        </p:grpSpPr>
        <p:pic>
          <p:nvPicPr>
            <p:cNvPr id="43" name="Picture 42"/>
            <p:cNvPicPr>
              <a:picLocks noChangeAspect="1"/>
            </p:cNvPicPr>
            <p:nvPr/>
          </p:nvPicPr>
          <p:blipFill>
            <a:blip r:embed="rId3"/>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a:stretch>
              <a:fillRect/>
            </a:stretch>
          </p:blipFill>
          <p:spPr>
            <a:xfrm>
              <a:off x="5202902" y="3180988"/>
              <a:ext cx="647643" cy="345194"/>
            </a:xfrm>
            <a:prstGeom prst="rect">
              <a:avLst/>
            </a:prstGeom>
          </p:spPr>
        </p:pic>
        <p:pic>
          <p:nvPicPr>
            <p:cNvPr id="69" name="Picture 68"/>
            <p:cNvPicPr>
              <a:picLocks noChangeAspect="1"/>
            </p:cNvPicPr>
            <p:nvPr/>
          </p:nvPicPr>
          <p:blipFill>
            <a:blip r:embed="rId8">
              <a:clrChange>
                <a:clrFrom>
                  <a:srgbClr val="FEFCFB"/>
                </a:clrFrom>
                <a:clrTo>
                  <a:srgbClr val="FEFCFB">
                    <a:alpha val="0"/>
                  </a:srgbClr>
                </a:clrTo>
              </a:clrChange>
              <a:extLst>
                <a:ext uri="{28A0092B-C50C-407E-A947-70E740481C1C}">
                  <a14:useLocalDpi xmlns:a14="http://schemas.microsoft.com/office/drawing/2010/main" val="0"/>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a:stretch>
              <a:fillRect/>
            </a:stretch>
          </p:blipFill>
          <p:spPr>
            <a:xfrm>
              <a:off x="4998207" y="5774702"/>
              <a:ext cx="1057036" cy="679522"/>
            </a:xfrm>
            <a:prstGeom prst="rect">
              <a:avLst/>
            </a:prstGeom>
          </p:spPr>
        </p:pic>
      </p:grpSp>
      <p:grpSp>
        <p:nvGrpSpPr>
          <p:cNvPr id="71" name="Group 70"/>
          <p:cNvGrpSpPr/>
          <p:nvPr/>
        </p:nvGrpSpPr>
        <p:grpSpPr>
          <a:xfrm>
            <a:off x="10132019" y="722890"/>
            <a:ext cx="1719786" cy="5343589"/>
            <a:chOff x="9685665" y="164658"/>
            <a:chExt cx="2027932" cy="6301036"/>
          </a:xfrm>
        </p:grpSpPr>
        <p:pic>
          <p:nvPicPr>
            <p:cNvPr id="72" name="Picture 71"/>
            <p:cNvPicPr>
              <a:picLocks noChangeAspect="1"/>
            </p:cNvPicPr>
            <p:nvPr/>
          </p:nvPicPr>
          <p:blipFill>
            <a:blip r:embed="rId10"/>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311895" y="1166080"/>
            <a:ext cx="1518735" cy="4732067"/>
            <a:chOff x="8073056" y="687256"/>
            <a:chExt cx="1790857" cy="5579944"/>
          </a:xfrm>
        </p:grpSpPr>
        <p:pic>
          <p:nvPicPr>
            <p:cNvPr id="80" name="Picture 79"/>
            <p:cNvPicPr>
              <a:picLocks noChangeAspect="1"/>
            </p:cNvPicPr>
            <p:nvPr/>
          </p:nvPicPr>
          <p:blipFill>
            <a:blip r:embed="rId17"/>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39806" y="2417136"/>
                <a:ext cx="1790857" cy="152496"/>
              </a:xfrm>
              <a:prstGeom prst="rect">
                <a:avLst/>
              </a:prstGeom>
            </p:spPr>
          </p:pic>
        </p:grpSp>
      </p:grpSp>
      <p:grpSp>
        <p:nvGrpSpPr>
          <p:cNvPr id="88" name="Group 87"/>
          <p:cNvGrpSpPr/>
          <p:nvPr/>
        </p:nvGrpSpPr>
        <p:grpSpPr>
          <a:xfrm>
            <a:off x="6305106" y="1752005"/>
            <a:ext cx="1621687" cy="3459663"/>
            <a:chOff x="6079930" y="1378168"/>
            <a:chExt cx="1912257" cy="4079553"/>
          </a:xfrm>
        </p:grpSpPr>
        <p:pic>
          <p:nvPicPr>
            <p:cNvPr id="89" name="Picture 88"/>
            <p:cNvPicPr>
              <a:picLocks noChangeAspect="1"/>
            </p:cNvPicPr>
            <p:nvPr/>
          </p:nvPicPr>
          <p:blipFill>
            <a:blip r:embed="rId24"/>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880767" y="1135397"/>
            <a:ext cx="404119" cy="4817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27752" y="5437118"/>
            <a:ext cx="685703" cy="685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239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33333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Mobile App Development</a:t>
            </a:r>
            <a:endParaRPr lang="en-US" sz="1200" dirty="0"/>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9448800" cy="1482045"/>
            <a:chOff x="1265237" y="3738267"/>
            <a:chExt cx="94488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94488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James </a:t>
              </a:r>
              <a:r>
                <a:rPr lang="en-US" sz="4000" dirty="0" err="1">
                  <a:solidFill>
                    <a:schemeClr val="bg1">
                      <a:lumMod val="75000"/>
                    </a:schemeClr>
                  </a:solidFill>
                </a:rPr>
                <a:t>Montemagno</a:t>
              </a:r>
              <a:endParaRPr lang="en-US" sz="4000" dirty="0">
                <a:solidFill>
                  <a:schemeClr val="bg1">
                    <a:lumMod val="75000"/>
                  </a:schemeClr>
                </a:solidFill>
              </a:endParaRP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4038600" cy="627864"/>
              <a:chOff x="1493837" y="4592448"/>
              <a:chExt cx="40386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7338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jamesmontemagno</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316123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702" y="2303241"/>
            <a:ext cx="6721410" cy="1066787"/>
          </a:xfrm>
        </p:spPr>
        <p:txBody>
          <a:bodyPr/>
          <a:lstStyle/>
          <a:p>
            <a:r>
              <a:rPr lang="en-US" dirty="0"/>
              <a:t>Connect(); // </a:t>
            </a:r>
            <a:r>
              <a:rPr lang="en-US" b="1" dirty="0">
                <a:latin typeface="+mn-lt"/>
              </a:rPr>
              <a:t>2017</a:t>
            </a: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2735262"/>
            <a:ext cx="9753599"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latin typeface="Segoe UI Light"/>
              </a:rPr>
              <a:t>.NET Embedding in iOS + Android</a:t>
            </a:r>
            <a:endParaRPr lang="en-US" sz="5400" dirty="0">
              <a:solidFill>
                <a:srgbClr val="FFFFFF"/>
              </a:solidFill>
              <a:latin typeface="Segoe UI Light"/>
            </a:endParaRP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79437" y="3878262"/>
            <a:ext cx="11084103" cy="1766595"/>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b="1" dirty="0">
                <a:latin typeface="+mn-lt"/>
              </a:rPr>
              <a:t>Natively compile .NET code</a:t>
            </a:r>
          </a:p>
          <a:p>
            <a:pPr defTabSz="951121">
              <a:spcAft>
                <a:spcPts val="1198"/>
              </a:spcAft>
              <a:defRPr/>
            </a:pPr>
            <a:r>
              <a:rPr lang="en-US" b="1" dirty="0">
                <a:latin typeface="+mn-lt"/>
              </a:rPr>
              <a:t>Call from Swift, Objective-C + Java</a:t>
            </a:r>
            <a:endParaRPr lang="en-US" dirty="0">
              <a:solidFill>
                <a:srgbClr val="FFFFFF"/>
              </a:solidFill>
              <a:latin typeface="+mn-lt"/>
              <a:cs typeface="Segoe UI" panose="020B0502040204020203" pitchFamily="34" charset="0"/>
            </a:endParaRPr>
          </a:p>
          <a:p>
            <a:pPr defTabSz="951121">
              <a:spcAft>
                <a:spcPts val="1198"/>
              </a:spcAft>
              <a:defRPr/>
            </a:pPr>
            <a:r>
              <a:rPr lang="en-US" b="1" dirty="0">
                <a:latin typeface="+mn-lt"/>
              </a:rPr>
              <a:t>Easily start with Xamarin in existing iOS and Android apps</a:t>
            </a:r>
          </a:p>
        </p:txBody>
      </p:sp>
      <p:sp>
        <p:nvSpPr>
          <p:cNvPr id="6" name="Rectangle: Rounded Corners 5">
            <a:extLst>
              <a:ext uri="{FF2B5EF4-FFF2-40B4-BE49-F238E27FC236}">
                <a16:creationId xmlns:a16="http://schemas.microsoft.com/office/drawing/2014/main" id="{5DCF25C3-040B-4619-91FB-19783D91308A}"/>
              </a:ext>
            </a:extLst>
          </p:cNvPr>
          <p:cNvSpPr/>
          <p:nvPr/>
        </p:nvSpPr>
        <p:spPr bwMode="auto">
          <a:xfrm>
            <a:off x="731837" y="1973262"/>
            <a:ext cx="1143000" cy="5334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Tree>
    <p:extLst>
      <p:ext uri="{BB962C8B-B14F-4D97-AF65-F5344CB8AC3E}">
        <p14:creationId xmlns:p14="http://schemas.microsoft.com/office/powerpoint/2010/main" val="80399392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53 0.00022 L 1.38116E-6 0.00022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600"/>
                                        <p:tgtEl>
                                          <p:spTgt spid="3"/>
                                        </p:tgtEl>
                                      </p:cBhvr>
                                    </p:animEffect>
                                  </p:childTnLst>
                                </p:cTn>
                              </p:par>
                              <p:par>
                                <p:cTn id="13" presetID="35" presetClass="path" presetSubtype="0" decel="100000" fill="hold" grpId="1" nodeType="withEffect">
                                  <p:stCondLst>
                                    <p:cond delay="300"/>
                                  </p:stCondLst>
                                  <p:childTnLst>
                                    <p:animMotion origin="layout" path="M -0.05552 0.00023 L -3.42864E-6 0.00023 " pathEditMode="relative" rAng="0" ptsTypes="AA">
                                      <p:cBhvr>
                                        <p:cTn id="14" dur="800" fill="hold"/>
                                        <p:tgtEl>
                                          <p:spTgt spid="3"/>
                                        </p:tgtEl>
                                        <p:attrNameLst>
                                          <p:attrName>ppt_x</p:attrName>
                                          <p:attrName>ppt_y</p:attrName>
                                        </p:attrNameLst>
                                      </p:cBhvr>
                                      <p:rCtr x="2770" y="0"/>
                                    </p:animMotion>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grpSp>
        <p:nvGrpSpPr>
          <p:cNvPr id="25" name="Group 24"/>
          <p:cNvGrpSpPr/>
          <p:nvPr/>
        </p:nvGrpSpPr>
        <p:grpSpPr>
          <a:xfrm>
            <a:off x="9053488" y="3271214"/>
            <a:ext cx="2694096" cy="686683"/>
            <a:chOff x="9732872" y="4028071"/>
            <a:chExt cx="1569888" cy="400140"/>
          </a:xfrm>
        </p:grpSpPr>
        <p:sp>
          <p:nvSpPr>
            <p:cNvPr id="74" name="TextBox 73"/>
            <p:cNvSpPr txBox="1"/>
            <p:nvPr/>
          </p:nvSpPr>
          <p:spPr>
            <a:xfrm>
              <a:off x="10274848" y="4072505"/>
              <a:ext cx="1027912"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3"/>
            <a:stretch>
              <a:fillRect/>
            </a:stretch>
          </p:blipFill>
          <p:spPr>
            <a:xfrm>
              <a:off x="9732872" y="4028071"/>
              <a:ext cx="581400" cy="400140"/>
            </a:xfrm>
            <a:prstGeom prst="rect">
              <a:avLst/>
            </a:prstGeom>
          </p:spPr>
        </p:pic>
      </p:grpSp>
      <p:grpSp>
        <p:nvGrpSpPr>
          <p:cNvPr id="18" name="Group 17"/>
          <p:cNvGrpSpPr/>
          <p:nvPr/>
        </p:nvGrpSpPr>
        <p:grpSpPr>
          <a:xfrm>
            <a:off x="9180787" y="1936006"/>
            <a:ext cx="2494711" cy="704291"/>
            <a:chOff x="1037953" y="299060"/>
            <a:chExt cx="1453704" cy="410400"/>
          </a:xfrm>
        </p:grpSpPr>
        <p:pic>
          <p:nvPicPr>
            <p:cNvPr id="17" name="Picture 16"/>
            <p:cNvPicPr>
              <a:picLocks noChangeAspect="1"/>
            </p:cNvPicPr>
            <p:nvPr/>
          </p:nvPicPr>
          <p:blipFill>
            <a:blip r:embed="rId4"/>
            <a:stretch>
              <a:fillRect/>
            </a:stretch>
          </p:blipFill>
          <p:spPr>
            <a:xfrm>
              <a:off x="1037953" y="299060"/>
              <a:ext cx="335160" cy="410400"/>
            </a:xfrm>
            <a:prstGeom prst="rect">
              <a:avLst/>
            </a:prstGeom>
          </p:spPr>
        </p:pic>
        <p:sp>
          <p:nvSpPr>
            <p:cNvPr id="53" name="TextBox 52"/>
            <p:cNvSpPr txBox="1"/>
            <p:nvPr/>
          </p:nvSpPr>
          <p:spPr>
            <a:xfrm>
              <a:off x="1428152" y="416007"/>
              <a:ext cx="1063505"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19190" y="3637689"/>
            <a:ext cx="2109582" cy="798196"/>
            <a:chOff x="788293" y="5082871"/>
            <a:chExt cx="1229283" cy="465120"/>
          </a:xfrm>
        </p:grpSpPr>
        <p:pic>
          <p:nvPicPr>
            <p:cNvPr id="11" name="Picture 10"/>
            <p:cNvPicPr>
              <a:picLocks noChangeAspect="1"/>
            </p:cNvPicPr>
            <p:nvPr/>
          </p:nvPicPr>
          <p:blipFill>
            <a:blip r:embed="rId5"/>
            <a:stretch>
              <a:fillRect/>
            </a:stretch>
          </p:blipFill>
          <p:spPr>
            <a:xfrm>
              <a:off x="788293" y="5082871"/>
              <a:ext cx="499320" cy="465120"/>
            </a:xfrm>
            <a:prstGeom prst="rect">
              <a:avLst/>
            </a:prstGeom>
          </p:spPr>
        </p:pic>
        <p:sp>
          <p:nvSpPr>
            <p:cNvPr id="56" name="TextBox 55"/>
            <p:cNvSpPr txBox="1"/>
            <p:nvPr/>
          </p:nvSpPr>
          <p:spPr>
            <a:xfrm>
              <a:off x="1304775" y="5173439"/>
              <a:ext cx="712801"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62835" y="4576091"/>
            <a:ext cx="3584740" cy="856886"/>
            <a:chOff x="945613" y="3735903"/>
            <a:chExt cx="2088880" cy="499320"/>
          </a:xfrm>
        </p:grpSpPr>
        <p:pic>
          <p:nvPicPr>
            <p:cNvPr id="12" name="Picture 11"/>
            <p:cNvPicPr>
              <a:picLocks noChangeAspect="1"/>
            </p:cNvPicPr>
            <p:nvPr/>
          </p:nvPicPr>
          <p:blipFill>
            <a:blip r:embed="rId6"/>
            <a:stretch>
              <a:fillRect/>
            </a:stretch>
          </p:blipFill>
          <p:spPr>
            <a:xfrm>
              <a:off x="945613" y="3735903"/>
              <a:ext cx="519840" cy="499320"/>
            </a:xfrm>
            <a:prstGeom prst="rect">
              <a:avLst/>
            </a:prstGeom>
          </p:spPr>
        </p:pic>
        <p:sp>
          <p:nvSpPr>
            <p:cNvPr id="77" name="TextBox 76"/>
            <p:cNvSpPr txBox="1"/>
            <p:nvPr/>
          </p:nvSpPr>
          <p:spPr>
            <a:xfrm>
              <a:off x="1431118" y="3858519"/>
              <a:ext cx="1603375"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52646" y="2670701"/>
            <a:ext cx="2846622" cy="657337"/>
            <a:chOff x="398413" y="3007109"/>
            <a:chExt cx="1658766" cy="383040"/>
          </a:xfrm>
        </p:grpSpPr>
        <p:sp>
          <p:nvSpPr>
            <p:cNvPr id="63" name="TextBox 62"/>
            <p:cNvSpPr txBox="1"/>
            <p:nvPr/>
          </p:nvSpPr>
          <p:spPr>
            <a:xfrm>
              <a:off x="857364" y="3057598"/>
              <a:ext cx="1199815" cy="2475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04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7"/>
            <a:stretch>
              <a:fillRect/>
            </a:stretch>
          </p:blipFill>
          <p:spPr>
            <a:xfrm>
              <a:off x="398413" y="3007109"/>
              <a:ext cx="389880" cy="383040"/>
            </a:xfrm>
            <a:prstGeom prst="rect">
              <a:avLst/>
            </a:prstGeom>
          </p:spPr>
        </p:pic>
      </p:grpSp>
      <p:grpSp>
        <p:nvGrpSpPr>
          <p:cNvPr id="23" name="Group 22"/>
          <p:cNvGrpSpPr/>
          <p:nvPr/>
        </p:nvGrpSpPr>
        <p:grpSpPr>
          <a:xfrm>
            <a:off x="8254480" y="5213221"/>
            <a:ext cx="3269666" cy="862756"/>
            <a:chOff x="9000731" y="4515809"/>
            <a:chExt cx="1905281" cy="502740"/>
          </a:xfrm>
        </p:grpSpPr>
        <p:sp>
          <p:nvSpPr>
            <p:cNvPr id="60" name="TextBox 59"/>
            <p:cNvSpPr txBox="1"/>
            <p:nvPr/>
          </p:nvSpPr>
          <p:spPr>
            <a:xfrm>
              <a:off x="9534446" y="4609966"/>
              <a:ext cx="1371566"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8"/>
            <a:stretch>
              <a:fillRect/>
            </a:stretch>
          </p:blipFill>
          <p:spPr>
            <a:xfrm>
              <a:off x="9000731" y="4515809"/>
              <a:ext cx="554040" cy="502740"/>
            </a:xfrm>
            <a:prstGeom prst="rect">
              <a:avLst/>
            </a:prstGeom>
          </p:spPr>
        </p:pic>
      </p:grpSp>
      <p:grpSp>
        <p:nvGrpSpPr>
          <p:cNvPr id="24" name="Group 23"/>
          <p:cNvGrpSpPr/>
          <p:nvPr/>
        </p:nvGrpSpPr>
        <p:grpSpPr>
          <a:xfrm>
            <a:off x="9531353" y="4151376"/>
            <a:ext cx="2150335" cy="939053"/>
            <a:chOff x="10310502" y="2808057"/>
            <a:chExt cx="1253032" cy="547200"/>
          </a:xfrm>
        </p:grpSpPr>
        <p:sp>
          <p:nvSpPr>
            <p:cNvPr id="50" name="TextBox 49"/>
            <p:cNvSpPr txBox="1"/>
            <p:nvPr/>
          </p:nvSpPr>
          <p:spPr>
            <a:xfrm>
              <a:off x="10849017" y="2940999"/>
              <a:ext cx="714517"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9"/>
            <a:stretch>
              <a:fillRect/>
            </a:stretch>
          </p:blipFill>
          <p:spPr>
            <a:xfrm>
              <a:off x="10310502" y="2808057"/>
              <a:ext cx="547200" cy="547200"/>
            </a:xfrm>
            <a:prstGeom prst="rect">
              <a:avLst/>
            </a:prstGeom>
          </p:spPr>
        </p:pic>
      </p:grpSp>
      <p:grpSp>
        <p:nvGrpSpPr>
          <p:cNvPr id="94" name="Group 93"/>
          <p:cNvGrpSpPr/>
          <p:nvPr/>
        </p:nvGrpSpPr>
        <p:grpSpPr>
          <a:xfrm>
            <a:off x="2887006" y="5608835"/>
            <a:ext cx="1853900" cy="752613"/>
            <a:chOff x="2716950" y="3143371"/>
            <a:chExt cx="1094947" cy="444507"/>
          </a:xfrm>
        </p:grpSpPr>
        <p:sp>
          <p:nvSpPr>
            <p:cNvPr id="95" name="TextBox 94"/>
            <p:cNvSpPr txBox="1"/>
            <p:nvPr/>
          </p:nvSpPr>
          <p:spPr>
            <a:xfrm>
              <a:off x="3220866" y="3180813"/>
              <a:ext cx="591031" cy="2887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0"/>
            <a:stretch>
              <a:fillRect/>
            </a:stretch>
          </p:blipFill>
          <p:spPr>
            <a:xfrm>
              <a:off x="2716950" y="3143371"/>
              <a:ext cx="510710" cy="444507"/>
            </a:xfrm>
            <a:prstGeom prst="rect">
              <a:avLst/>
            </a:prstGeom>
          </p:spPr>
        </p:pic>
      </p:grpSp>
      <p:sp>
        <p:nvSpPr>
          <p:cNvPr id="40" name="Rectangle 39"/>
          <p:cNvSpPr/>
          <p:nvPr/>
        </p:nvSpPr>
        <p:spPr>
          <a:xfrm>
            <a:off x="-21640" y="0"/>
            <a:ext cx="12434261" cy="7024206"/>
          </a:xfrm>
          <a:prstGeom prst="rect">
            <a:avLst/>
          </a:prstGeom>
          <a:solidFill>
            <a:srgbClr val="0078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pic>
        <p:nvPicPr>
          <p:cNvPr id="7" name="Picture 6"/>
          <p:cNvPicPr>
            <a:picLocks noChangeAspect="1"/>
          </p:cNvPicPr>
          <p:nvPr/>
        </p:nvPicPr>
        <p:blipFill>
          <a:blip r:embed="rId11"/>
          <a:stretch>
            <a:fillRect/>
          </a:stretch>
        </p:blipFill>
        <p:spPr>
          <a:xfrm>
            <a:off x="1613095" y="1630389"/>
            <a:ext cx="1529387" cy="541993"/>
          </a:xfrm>
          <a:prstGeom prst="rect">
            <a:avLst/>
          </a:prstGeom>
        </p:spPr>
      </p:pic>
      <p:pic>
        <p:nvPicPr>
          <p:cNvPr id="9" name="Picture 8"/>
          <p:cNvPicPr>
            <a:picLocks noChangeAspect="1"/>
          </p:cNvPicPr>
          <p:nvPr/>
        </p:nvPicPr>
        <p:blipFill>
          <a:blip r:embed="rId12"/>
          <a:stretch>
            <a:fillRect/>
          </a:stretch>
        </p:blipFill>
        <p:spPr>
          <a:xfrm>
            <a:off x="3656008" y="823971"/>
            <a:ext cx="1389866" cy="547359"/>
          </a:xfrm>
          <a:prstGeom prst="rect">
            <a:avLst/>
          </a:prstGeom>
        </p:spPr>
      </p:pic>
      <p:pic>
        <p:nvPicPr>
          <p:cNvPr id="10" name="Picture 9"/>
          <p:cNvPicPr>
            <a:picLocks noChangeAspect="1"/>
          </p:cNvPicPr>
          <p:nvPr/>
        </p:nvPicPr>
        <p:blipFill>
          <a:blip r:embed="rId13"/>
          <a:stretch>
            <a:fillRect/>
          </a:stretch>
        </p:blipFill>
        <p:spPr>
          <a:xfrm>
            <a:off x="5474856" y="1692400"/>
            <a:ext cx="2323599" cy="499063"/>
          </a:xfrm>
          <a:prstGeom prst="rect">
            <a:avLst/>
          </a:prstGeom>
        </p:spPr>
      </p:pic>
      <p:pic>
        <p:nvPicPr>
          <p:cNvPr id="14" name="Picture 13"/>
          <p:cNvPicPr>
            <a:picLocks noChangeAspect="1"/>
          </p:cNvPicPr>
          <p:nvPr/>
        </p:nvPicPr>
        <p:blipFill>
          <a:blip r:embed="rId14"/>
          <a:stretch>
            <a:fillRect/>
          </a:stretch>
        </p:blipFill>
        <p:spPr>
          <a:xfrm>
            <a:off x="7953402" y="715294"/>
            <a:ext cx="2200173" cy="499063"/>
          </a:xfrm>
          <a:prstGeom prst="rect">
            <a:avLst/>
          </a:prstGeom>
        </p:spPr>
      </p:pic>
      <p:grpSp>
        <p:nvGrpSpPr>
          <p:cNvPr id="8" name="Group 7"/>
          <p:cNvGrpSpPr/>
          <p:nvPr/>
        </p:nvGrpSpPr>
        <p:grpSpPr>
          <a:xfrm>
            <a:off x="4655843" y="2955535"/>
            <a:ext cx="4001029" cy="1926441"/>
            <a:chOff x="4564102" y="2897846"/>
            <a:chExt cx="3922934" cy="1888839"/>
          </a:xfrm>
          <a:solidFill>
            <a:srgbClr val="0078D7"/>
          </a:solidFill>
        </p:grpSpPr>
        <p:grpSp>
          <p:nvGrpSpPr>
            <p:cNvPr id="4" name="Group 3"/>
            <p:cNvGrpSpPr/>
            <p:nvPr/>
          </p:nvGrpSpPr>
          <p:grpSpPr>
            <a:xfrm>
              <a:off x="4564102" y="3327160"/>
              <a:ext cx="3019193" cy="1459525"/>
              <a:chOff x="4564102" y="3327160"/>
              <a:chExt cx="3019193" cy="1459525"/>
            </a:xfrm>
            <a:grpFill/>
          </p:grpSpPr>
          <p:sp>
            <p:nvSpPr>
              <p:cNvPr id="2" name="Rectangle: Rounded Corners 1"/>
              <p:cNvSpPr/>
              <p:nvPr/>
            </p:nvSpPr>
            <p:spPr>
              <a:xfrm>
                <a:off x="4770614" y="3327160"/>
                <a:ext cx="2615182" cy="557799"/>
              </a:xfrm>
              <a:prstGeom prst="roundRect">
                <a:avLst>
                  <a:gd name="adj" fmla="val 5625"/>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2856">
                  <a:solidFill>
                    <a:srgbClr val="FFFFFF"/>
                  </a:solidFill>
                  <a:latin typeface="Helvetica Light"/>
                  <a:sym typeface="Helvetica Light"/>
                </a:endParaRPr>
              </a:p>
            </p:txBody>
          </p:sp>
          <p:sp>
            <p:nvSpPr>
              <p:cNvPr id="3" name="Rectangle: Top Corners Rounded 2"/>
              <p:cNvSpPr/>
              <p:nvPr/>
            </p:nvSpPr>
            <p:spPr>
              <a:xfrm rot="10800000">
                <a:off x="4564102" y="4155492"/>
                <a:ext cx="3019193" cy="631193"/>
              </a:xfrm>
              <a:prstGeom prst="round2SameRect">
                <a:avLst>
                  <a:gd name="adj1" fmla="val 50000"/>
                  <a:gd name="adj2" fmla="val 0"/>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2856">
                  <a:solidFill>
                    <a:srgbClr val="FFFFFF"/>
                  </a:solidFill>
                  <a:latin typeface="Helvetica Light"/>
                  <a:sym typeface="Helvetica Light"/>
                </a:endParaRPr>
              </a:p>
            </p:txBody>
          </p:sp>
        </p:grpSp>
        <p:sp>
          <p:nvSpPr>
            <p:cNvPr id="6" name="Rectangle: Rounded Corners 5"/>
            <p:cNvSpPr/>
            <p:nvPr/>
          </p:nvSpPr>
          <p:spPr>
            <a:xfrm>
              <a:off x="7942353" y="2897846"/>
              <a:ext cx="544683" cy="578769"/>
            </a:xfrm>
            <a:prstGeom prst="roundRect">
              <a:avLst>
                <a:gd name="adj" fmla="val 11833"/>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2856">
                <a:solidFill>
                  <a:srgbClr val="FFFFFF"/>
                </a:solidFill>
                <a:latin typeface="Helvetica Light"/>
                <a:sym typeface="Helvetica Light"/>
              </a:endParaRPr>
            </a:p>
          </p:txBody>
        </p:sp>
      </p:grpSp>
      <p:pic>
        <p:nvPicPr>
          <p:cNvPr id="5" name="Picture 4"/>
          <p:cNvPicPr>
            <a:picLocks noChangeAspect="1"/>
          </p:cNvPicPr>
          <p:nvPr/>
        </p:nvPicPr>
        <p:blipFill>
          <a:blip r:embed="rId15"/>
          <a:stretch>
            <a:fillRect/>
          </a:stretch>
        </p:blipFill>
        <p:spPr>
          <a:xfrm>
            <a:off x="7541034" y="2699090"/>
            <a:ext cx="1123163" cy="1527781"/>
          </a:xfrm>
          <a:prstGeom prst="rect">
            <a:avLst/>
          </a:prstGeom>
        </p:spPr>
      </p:pic>
      <p:pic>
        <p:nvPicPr>
          <p:cNvPr id="98" name="Picture 97"/>
          <p:cNvPicPr>
            <a:picLocks noChangeAspect="1"/>
          </p:cNvPicPr>
          <p:nvPr/>
        </p:nvPicPr>
        <p:blipFill>
          <a:blip r:embed="rId16"/>
          <a:stretch>
            <a:fillRect/>
          </a:stretch>
        </p:blipFill>
        <p:spPr>
          <a:xfrm>
            <a:off x="4644760" y="2677313"/>
            <a:ext cx="3114222" cy="2006126"/>
          </a:xfrm>
          <a:prstGeom prst="rect">
            <a:avLst/>
          </a:prstGeom>
        </p:spPr>
      </p:pic>
      <p:sp>
        <p:nvSpPr>
          <p:cNvPr id="41" name="Rectangle 40"/>
          <p:cNvSpPr/>
          <p:nvPr/>
        </p:nvSpPr>
        <p:spPr>
          <a:xfrm>
            <a:off x="9059752" y="1750250"/>
            <a:ext cx="2789698" cy="951247"/>
          </a:xfrm>
          <a:prstGeom prst="rect">
            <a:avLst/>
          </a:prstGeom>
          <a:solidFill>
            <a:srgbClr val="0078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2" name="Rectangle 41"/>
          <p:cNvSpPr/>
          <p:nvPr/>
        </p:nvSpPr>
        <p:spPr>
          <a:xfrm>
            <a:off x="1569781" y="3479452"/>
            <a:ext cx="2789698" cy="951247"/>
          </a:xfrm>
          <a:prstGeom prst="rect">
            <a:avLst/>
          </a:prstGeom>
          <a:solidFill>
            <a:srgbClr val="0078D7">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3" name="Rectangle 42"/>
          <p:cNvSpPr/>
          <p:nvPr/>
        </p:nvSpPr>
        <p:spPr>
          <a:xfrm>
            <a:off x="8032856" y="5149915"/>
            <a:ext cx="3608372" cy="951247"/>
          </a:xfrm>
          <a:prstGeom prst="rect">
            <a:avLst/>
          </a:prstGeom>
          <a:solidFill>
            <a:srgbClr val="0078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4" name="Rectangle 43"/>
          <p:cNvSpPr/>
          <p:nvPr/>
        </p:nvSpPr>
        <p:spPr>
          <a:xfrm>
            <a:off x="9040323" y="4285766"/>
            <a:ext cx="2789698" cy="951247"/>
          </a:xfrm>
          <a:prstGeom prst="rect">
            <a:avLst/>
          </a:prstGeom>
          <a:solidFill>
            <a:srgbClr val="0078D7">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204096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10" presetClass="entr" presetSubtype="0" fill="hold" nodeType="with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par>
                                <p:cTn id="16" presetID="10" presetClass="entr" presetSubtype="0" fill="hold" nodeType="withEffect">
                                  <p:stCondLst>
                                    <p:cond delay="2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750"/>
                                        <p:tgtEl>
                                          <p:spTgt spid="19"/>
                                        </p:tgtEl>
                                      </p:cBhvr>
                                    </p:animEffect>
                                  </p:childTnLst>
                                </p:cTn>
                              </p:par>
                              <p:par>
                                <p:cTn id="19" presetID="10" presetClass="entr" presetSubtype="0" fill="hold"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par>
                                <p:cTn id="22" presetID="10" presetClass="entr" presetSubtype="0" fill="hold" nodeType="withEffect">
                                  <p:stCondLst>
                                    <p:cond delay="40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750"/>
                                        <p:tgtEl>
                                          <p:spTgt spid="94"/>
                                        </p:tgtEl>
                                      </p:cBhvr>
                                    </p:animEffect>
                                  </p:childTnLst>
                                </p:cTn>
                              </p:par>
                              <p:par>
                                <p:cTn id="25" presetID="10" presetClass="entr" presetSubtype="0" fill="hold"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par>
                                <p:cTn id="28" presetID="10" presetClass="entr" presetSubtype="0" fill="hold" nodeType="withEffect">
                                  <p:stCondLst>
                                    <p:cond delay="6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10" presetClass="entr" presetSubtype="0" fill="hold" nodeType="withEffect">
                                  <p:stCondLst>
                                    <p:cond delay="7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10" presetClass="entr" presetSubtype="0" fill="hold" nodeType="withEffect">
                                  <p:stCondLst>
                                    <p:cond delay="8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childTnLst>
                                </p:cTn>
                              </p:par>
                              <p:par>
                                <p:cTn id="37" presetID="10" presetClass="entr" presetSubtype="0" fill="hold" nodeType="withEffect">
                                  <p:stCondLst>
                                    <p:cond delay="9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childTnLst>
                                </p:cTn>
                              </p:par>
                              <p:par>
                                <p:cTn id="43" presetID="10" presetClass="entr" presetSubtype="0" fill="hold" nodeType="withEffect">
                                  <p:stCondLst>
                                    <p:cond delay="11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2513931" y="798826"/>
            <a:ext cx="7342947" cy="2708596"/>
          </a:xfrm>
          <a:prstGeom prst="roundRect">
            <a:avLst>
              <a:gd name="adj" fmla="val 7371"/>
            </a:avLst>
          </a:prstGeom>
          <a:solidFill>
            <a:srgbClr val="002060"/>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noAutofit/>
          </a:bodyPr>
          <a:lstStyle/>
          <a:p>
            <a:pPr algn="ctr" defTabSz="841927" hangingPunct="0"/>
            <a:endParaRPr lang="en-US" sz="3264">
              <a:solidFill>
                <a:srgbClr val="FFFFFF"/>
              </a:solidFill>
              <a:latin typeface="Helvetica Light"/>
              <a:sym typeface="Helvetica Light"/>
            </a:endParaRPr>
          </a:p>
        </p:txBody>
      </p:sp>
      <p:pic>
        <p:nvPicPr>
          <p:cNvPr id="7" name="Picture 6"/>
          <p:cNvPicPr>
            <a:picLocks noChangeAspect="1"/>
          </p:cNvPicPr>
          <p:nvPr/>
        </p:nvPicPr>
        <p:blipFill>
          <a:blip r:embed="rId3"/>
          <a:stretch>
            <a:fillRect/>
          </a:stretch>
        </p:blipFill>
        <p:spPr>
          <a:xfrm>
            <a:off x="2925032" y="1111628"/>
            <a:ext cx="894166" cy="316880"/>
          </a:xfrm>
          <a:prstGeom prst="rect">
            <a:avLst/>
          </a:prstGeom>
        </p:spPr>
      </p:pic>
      <p:pic>
        <p:nvPicPr>
          <p:cNvPr id="9" name="Picture 8"/>
          <p:cNvPicPr>
            <a:picLocks noChangeAspect="1"/>
          </p:cNvPicPr>
          <p:nvPr/>
        </p:nvPicPr>
        <p:blipFill>
          <a:blip r:embed="rId4"/>
          <a:stretch>
            <a:fillRect/>
          </a:stretch>
        </p:blipFill>
        <p:spPr>
          <a:xfrm>
            <a:off x="5525204" y="1108491"/>
            <a:ext cx="812594" cy="320017"/>
          </a:xfrm>
          <a:prstGeom prst="rect">
            <a:avLst/>
          </a:prstGeom>
        </p:spPr>
      </p:pic>
      <p:pic>
        <p:nvPicPr>
          <p:cNvPr id="10" name="Picture 9"/>
          <p:cNvPicPr>
            <a:picLocks noChangeAspect="1"/>
          </p:cNvPicPr>
          <p:nvPr/>
        </p:nvPicPr>
        <p:blipFill>
          <a:blip r:embed="rId5"/>
          <a:stretch>
            <a:fillRect/>
          </a:stretch>
        </p:blipFill>
        <p:spPr>
          <a:xfrm>
            <a:off x="5506152" y="1667364"/>
            <a:ext cx="1358507" cy="291780"/>
          </a:xfrm>
          <a:prstGeom prst="rect">
            <a:avLst/>
          </a:prstGeom>
        </p:spPr>
      </p:pic>
      <p:pic>
        <p:nvPicPr>
          <p:cNvPr id="14" name="Picture 13"/>
          <p:cNvPicPr>
            <a:picLocks noChangeAspect="1"/>
          </p:cNvPicPr>
          <p:nvPr/>
        </p:nvPicPr>
        <p:blipFill>
          <a:blip r:embed="rId6"/>
          <a:stretch>
            <a:fillRect/>
          </a:stretch>
        </p:blipFill>
        <p:spPr>
          <a:xfrm>
            <a:off x="8112414" y="1109306"/>
            <a:ext cx="1286345" cy="291780"/>
          </a:xfrm>
          <a:prstGeom prst="rect">
            <a:avLst/>
          </a:prstGeom>
        </p:spPr>
      </p:pic>
      <p:grpSp>
        <p:nvGrpSpPr>
          <p:cNvPr id="25" name="Group 24"/>
          <p:cNvGrpSpPr/>
          <p:nvPr/>
        </p:nvGrpSpPr>
        <p:grpSpPr>
          <a:xfrm>
            <a:off x="7922742" y="1636648"/>
            <a:ext cx="1755780" cy="401474"/>
            <a:chOff x="9732872" y="4028071"/>
            <a:chExt cx="1749947" cy="400140"/>
          </a:xfrm>
        </p:grpSpPr>
        <p:sp>
          <p:nvSpPr>
            <p:cNvPr id="74" name="TextBox 73"/>
            <p:cNvSpPr txBox="1"/>
            <p:nvPr/>
          </p:nvSpPr>
          <p:spPr>
            <a:xfrm>
              <a:off x="10274849" y="4035133"/>
              <a:ext cx="1207970"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5519217" y="2721513"/>
            <a:ext cx="1611242" cy="440634"/>
            <a:chOff x="1069143" y="299060"/>
            <a:chExt cx="1605891" cy="439171"/>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78636"/>
              <a:ext cx="1246882"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775988" y="2744224"/>
            <a:ext cx="1367509" cy="466670"/>
            <a:chOff x="788293" y="5082871"/>
            <a:chExt cx="1362965"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36068"/>
              <a:ext cx="84648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805673" y="1572361"/>
            <a:ext cx="2354195" cy="500985"/>
            <a:chOff x="945613" y="3735903"/>
            <a:chExt cx="2346376"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21148"/>
              <a:ext cx="1860871"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825386" y="2223160"/>
            <a:ext cx="2128616" cy="389871"/>
            <a:chOff x="398413" y="3001573"/>
            <a:chExt cx="2121545" cy="388576"/>
          </a:xfrm>
        </p:grpSpPr>
        <p:sp>
          <p:nvSpPr>
            <p:cNvPr id="63" name="TextBox 62"/>
            <p:cNvSpPr txBox="1"/>
            <p:nvPr/>
          </p:nvSpPr>
          <p:spPr>
            <a:xfrm>
              <a:off x="857364" y="3001573"/>
              <a:ext cx="166259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5379205" y="2159675"/>
            <a:ext cx="2099829" cy="504416"/>
            <a:chOff x="9038160" y="4515809"/>
            <a:chExt cx="2092855" cy="502740"/>
          </a:xfrm>
        </p:grpSpPr>
        <p:sp>
          <p:nvSpPr>
            <p:cNvPr id="60" name="TextBox 59"/>
            <p:cNvSpPr txBox="1"/>
            <p:nvPr/>
          </p:nvSpPr>
          <p:spPr>
            <a:xfrm>
              <a:off x="9534446" y="4572596"/>
              <a:ext cx="1596569"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38160" y="4515809"/>
              <a:ext cx="554040" cy="502740"/>
            </a:xfrm>
            <a:prstGeom prst="rect">
              <a:avLst/>
            </a:prstGeom>
          </p:spPr>
        </p:pic>
      </p:grpSp>
      <p:grpSp>
        <p:nvGrpSpPr>
          <p:cNvPr id="24" name="Group 23"/>
          <p:cNvGrpSpPr/>
          <p:nvPr/>
        </p:nvGrpSpPr>
        <p:grpSpPr>
          <a:xfrm>
            <a:off x="7929002" y="2128795"/>
            <a:ext cx="1390466" cy="549023"/>
            <a:chOff x="10310502" y="2808057"/>
            <a:chExt cx="1385848" cy="547200"/>
          </a:xfrm>
        </p:grpSpPr>
        <p:sp>
          <p:nvSpPr>
            <p:cNvPr id="50" name="TextBox 49"/>
            <p:cNvSpPr txBox="1"/>
            <p:nvPr/>
          </p:nvSpPr>
          <p:spPr>
            <a:xfrm>
              <a:off x="10849017" y="2903627"/>
              <a:ext cx="84733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3" name="Group 2"/>
          <p:cNvGrpSpPr/>
          <p:nvPr/>
        </p:nvGrpSpPr>
        <p:grpSpPr>
          <a:xfrm>
            <a:off x="7990613" y="2811517"/>
            <a:ext cx="1215914" cy="455874"/>
            <a:chOff x="2716950" y="3140902"/>
            <a:chExt cx="1192181" cy="446976"/>
          </a:xfrm>
        </p:grpSpPr>
        <p:sp>
          <p:nvSpPr>
            <p:cNvPr id="52" name="TextBox 51"/>
            <p:cNvSpPr txBox="1"/>
            <p:nvPr/>
          </p:nvSpPr>
          <p:spPr>
            <a:xfrm>
              <a:off x="3220866" y="3140902"/>
              <a:ext cx="688265" cy="35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a:stretch>
              <a:fillRect/>
            </a:stretch>
          </p:blipFill>
          <p:spPr>
            <a:xfrm>
              <a:off x="2716950" y="3143371"/>
              <a:ext cx="510710" cy="444507"/>
            </a:xfrm>
            <a:prstGeom prst="rect">
              <a:avLst/>
            </a:prstGeom>
          </p:spPr>
        </p:pic>
      </p:grpSp>
      <p:sp>
        <p:nvSpPr>
          <p:cNvPr id="68" name="TextBox 67"/>
          <p:cNvSpPr txBox="1"/>
          <p:nvPr/>
        </p:nvSpPr>
        <p:spPr>
          <a:xfrm>
            <a:off x="3155125" y="1511461"/>
            <a:ext cx="6138145" cy="781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algn="ctr" defTabSz="841927" hangingPunct="0">
              <a:defRPr/>
            </a:pPr>
            <a:r>
              <a:rPr lang="en-US" sz="4400" dirty="0">
                <a:solidFill>
                  <a:srgbClr val="FFFFFF"/>
                </a:solidFill>
                <a:latin typeface="Segoe UI Semilight" panose="020B0402040204020203" pitchFamily="34" charset="0"/>
                <a:cs typeface="Segoe UI Semilight" panose="020B0402040204020203" pitchFamily="34" charset="0"/>
                <a:sym typeface="Helvetica Light"/>
              </a:rPr>
              <a:t>Visual Studio App Center</a:t>
            </a:r>
          </a:p>
        </p:txBody>
      </p:sp>
      <p:sp>
        <p:nvSpPr>
          <p:cNvPr id="69" name="TextBox 68"/>
          <p:cNvSpPr txBox="1"/>
          <p:nvPr/>
        </p:nvSpPr>
        <p:spPr>
          <a:xfrm>
            <a:off x="2941637" y="2369400"/>
            <a:ext cx="6565121" cy="3871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algn="ctr" defTabSz="841927" hangingPunct="0">
              <a:defRPr/>
            </a:pPr>
            <a:r>
              <a:rPr lang="en-US" sz="1836" dirty="0">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Continuous Everything – Build, Test, Deploy, Engage, Repeat.</a:t>
            </a:r>
          </a:p>
        </p:txBody>
      </p:sp>
      <p:grpSp>
        <p:nvGrpSpPr>
          <p:cNvPr id="40" name="Group 39"/>
          <p:cNvGrpSpPr/>
          <p:nvPr/>
        </p:nvGrpSpPr>
        <p:grpSpPr>
          <a:xfrm>
            <a:off x="4655843" y="4808286"/>
            <a:ext cx="4001029" cy="1994984"/>
            <a:chOff x="4564102" y="2867226"/>
            <a:chExt cx="3922934" cy="1956044"/>
          </a:xfrm>
          <a:solidFill>
            <a:srgbClr val="0078D7"/>
          </a:solidFill>
        </p:grpSpPr>
        <p:grpSp>
          <p:nvGrpSpPr>
            <p:cNvPr id="41" name="Group 40"/>
            <p:cNvGrpSpPr/>
            <p:nvPr/>
          </p:nvGrpSpPr>
          <p:grpSpPr>
            <a:xfrm>
              <a:off x="4564102" y="3294829"/>
              <a:ext cx="3019193" cy="1528441"/>
              <a:chOff x="4564102" y="3294829"/>
              <a:chExt cx="3019193" cy="1528441"/>
            </a:xfrm>
            <a:grpFill/>
          </p:grpSpPr>
          <p:sp>
            <p:nvSpPr>
              <p:cNvPr id="43" name="Rectangle: Rounded Corners 42"/>
              <p:cNvSpPr/>
              <p:nvPr/>
            </p:nvSpPr>
            <p:spPr>
              <a:xfrm>
                <a:off x="4770614" y="3294829"/>
                <a:ext cx="2615182" cy="622460"/>
              </a:xfrm>
              <a:prstGeom prst="roundRect">
                <a:avLst>
                  <a:gd name="adj" fmla="val 5625"/>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3264">
                  <a:solidFill>
                    <a:srgbClr val="FFFFFF"/>
                  </a:solidFill>
                  <a:latin typeface="Helvetica Light"/>
                  <a:sym typeface="Helvetica Light"/>
                </a:endParaRPr>
              </a:p>
            </p:txBody>
          </p:sp>
          <p:sp>
            <p:nvSpPr>
              <p:cNvPr id="44" name="Rectangle: Top Corners Rounded 43"/>
              <p:cNvSpPr/>
              <p:nvPr/>
            </p:nvSpPr>
            <p:spPr>
              <a:xfrm rot="10800000">
                <a:off x="4564102" y="4118908"/>
                <a:ext cx="3019193" cy="704362"/>
              </a:xfrm>
              <a:prstGeom prst="round2SameRect">
                <a:avLst>
                  <a:gd name="adj1" fmla="val 50000"/>
                  <a:gd name="adj2" fmla="val 0"/>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3264">
                  <a:solidFill>
                    <a:srgbClr val="FFFFFF"/>
                  </a:solidFill>
                  <a:latin typeface="Helvetica Light"/>
                  <a:sym typeface="Helvetica Light"/>
                </a:endParaRPr>
              </a:p>
            </p:txBody>
          </p:sp>
        </p:grpSp>
        <p:sp>
          <p:nvSpPr>
            <p:cNvPr id="42" name="Rectangle: Rounded Corners 41"/>
            <p:cNvSpPr/>
            <p:nvPr/>
          </p:nvSpPr>
          <p:spPr>
            <a:xfrm>
              <a:off x="7942353" y="2867226"/>
              <a:ext cx="544683" cy="640010"/>
            </a:xfrm>
            <a:prstGeom prst="roundRect">
              <a:avLst>
                <a:gd name="adj" fmla="val 11833"/>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3264">
                <a:solidFill>
                  <a:srgbClr val="FFFFFF"/>
                </a:solidFill>
                <a:latin typeface="Helvetica Light"/>
                <a:sym typeface="Helvetica Light"/>
              </a:endParaRPr>
            </a:p>
          </p:txBody>
        </p:sp>
      </p:grpSp>
      <p:pic>
        <p:nvPicPr>
          <p:cNvPr id="5" name="Picture 4"/>
          <p:cNvPicPr>
            <a:picLocks noChangeAspect="1"/>
          </p:cNvPicPr>
          <p:nvPr/>
        </p:nvPicPr>
        <p:blipFill>
          <a:blip r:embed="rId15"/>
          <a:stretch>
            <a:fillRect/>
          </a:stretch>
        </p:blipFill>
        <p:spPr>
          <a:xfrm>
            <a:off x="7541034" y="4589149"/>
            <a:ext cx="1123163" cy="1527781"/>
          </a:xfrm>
          <a:prstGeom prst="rect">
            <a:avLst/>
          </a:prstGeom>
        </p:spPr>
      </p:pic>
      <p:pic>
        <p:nvPicPr>
          <p:cNvPr id="73" name="Picture 72"/>
          <p:cNvPicPr>
            <a:picLocks noChangeAspect="1"/>
          </p:cNvPicPr>
          <p:nvPr/>
        </p:nvPicPr>
        <p:blipFill>
          <a:blip r:embed="rId16"/>
          <a:stretch>
            <a:fillRect/>
          </a:stretch>
        </p:blipFill>
        <p:spPr>
          <a:xfrm>
            <a:off x="4644760" y="4558765"/>
            <a:ext cx="3114222" cy="2006126"/>
          </a:xfrm>
          <a:prstGeom prst="rect">
            <a:avLst/>
          </a:prstGeom>
        </p:spPr>
      </p:pic>
      <p:cxnSp>
        <p:nvCxnSpPr>
          <p:cNvPr id="75" name="Straight Connector 74"/>
          <p:cNvCxnSpPr>
            <a:cxnSpLocks/>
            <a:endCxn id="73" idx="0"/>
          </p:cNvCxnSpPr>
          <p:nvPr/>
        </p:nvCxnSpPr>
        <p:spPr>
          <a:xfrm>
            <a:off x="6201871" y="3355628"/>
            <a:ext cx="0" cy="1203136"/>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2" name="TextBox 1"/>
          <p:cNvSpPr txBox="1"/>
          <p:nvPr/>
        </p:nvSpPr>
        <p:spPr>
          <a:xfrm>
            <a:off x="5241935" y="5193061"/>
            <a:ext cx="469221" cy="5528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algn="ctr" defTabSz="841927" hangingPunct="0"/>
            <a:r>
              <a:rPr lang="en-US" sz="2856" dirty="0">
                <a:solidFill>
                  <a:srgbClr val="FFFFFF"/>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2856" dirty="0">
              <a:solidFill>
                <a:srgbClr val="FFFFFF"/>
              </a:solidFill>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xit" presetSubtype="0" fill="hold" nodeType="withEffect">
                                  <p:stCondLst>
                                    <p:cond delay="250"/>
                                  </p:stCondLst>
                                  <p:childTnLst>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down)">
                                      <p:cBhvr>
                                        <p:cTn id="60" dur="500"/>
                                        <p:tgtEl>
                                          <p:spTgt spid="75"/>
                                        </p:tgtEl>
                                      </p:cBhvr>
                                    </p:animEffect>
                                  </p:childTnLst>
                                </p:cTn>
                              </p:par>
                            </p:childTnLst>
                          </p:cTn>
                        </p:par>
                        <p:par>
                          <p:cTn id="61" fill="hold">
                            <p:stCondLst>
                              <p:cond delay="225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8C4DF3-B5FB-4265-8F85-2D2417E63E9B}"/>
              </a:ext>
            </a:extLst>
          </p:cNvPr>
          <p:cNvPicPr>
            <a:picLocks noChangeAspect="1"/>
          </p:cNvPicPr>
          <p:nvPr/>
        </p:nvPicPr>
        <p:blipFill>
          <a:blip r:embed="rId3"/>
          <a:stretch>
            <a:fillRect/>
          </a:stretch>
        </p:blipFill>
        <p:spPr>
          <a:xfrm>
            <a:off x="-182563" y="-84138"/>
            <a:ext cx="12695697" cy="7155584"/>
          </a:xfrm>
          <a:prstGeom prst="rect">
            <a:avLst/>
          </a:prstGeom>
        </p:spPr>
      </p:pic>
    </p:spTree>
    <p:extLst>
      <p:ext uri="{BB962C8B-B14F-4D97-AF65-F5344CB8AC3E}">
        <p14:creationId xmlns:p14="http://schemas.microsoft.com/office/powerpoint/2010/main" val="30494435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Visual Studio App Center</a:t>
            </a:r>
            <a:endParaRPr lang="en-US" sz="1200" dirty="0"/>
          </a:p>
        </p:txBody>
      </p:sp>
      <p:grpSp>
        <p:nvGrpSpPr>
          <p:cNvPr id="24" name="Group 23">
            <a:extLst>
              <a:ext uri="{FF2B5EF4-FFF2-40B4-BE49-F238E27FC236}">
                <a16:creationId xmlns:a16="http://schemas.microsoft.com/office/drawing/2014/main" id="{46330F8E-EA30-4BB9-9B4F-BB0CB7EAB22C}"/>
              </a:ext>
            </a:extLst>
          </p:cNvPr>
          <p:cNvGrpSpPr/>
          <p:nvPr/>
        </p:nvGrpSpPr>
        <p:grpSpPr>
          <a:xfrm>
            <a:off x="4904084" y="4030662"/>
            <a:ext cx="5047953" cy="1482045"/>
            <a:chOff x="4751674" y="3738267"/>
            <a:chExt cx="5047953" cy="1482045"/>
          </a:xfrm>
        </p:grpSpPr>
        <p:grpSp>
          <p:nvGrpSpPr>
            <p:cNvPr id="12" name="Group 11">
              <a:extLst>
                <a:ext uri="{FF2B5EF4-FFF2-40B4-BE49-F238E27FC236}">
                  <a16:creationId xmlns:a16="http://schemas.microsoft.com/office/drawing/2014/main" id="{F216E943-F5F3-410D-A220-8732FDF0206E}"/>
                </a:ext>
              </a:extLst>
            </p:cNvPr>
            <p:cNvGrpSpPr/>
            <p:nvPr/>
          </p:nvGrpSpPr>
          <p:grpSpPr>
            <a:xfrm>
              <a:off x="4897147" y="4592448"/>
              <a:ext cx="4292880" cy="627864"/>
              <a:chOff x="1493837" y="4592448"/>
              <a:chExt cx="4292880" cy="627864"/>
            </a:xfrm>
          </p:grpSpPr>
          <p:sp>
            <p:nvSpPr>
              <p:cNvPr id="13" name="Text Placeholder 3">
                <a:extLst>
                  <a:ext uri="{FF2B5EF4-FFF2-40B4-BE49-F238E27FC236}">
                    <a16:creationId xmlns:a16="http://schemas.microsoft.com/office/drawing/2014/main" id="{5FA08834-28E4-43C2-AD07-5DC21D83D6D6}"/>
                  </a:ext>
                </a:extLst>
              </p:cNvPr>
              <p:cNvSpPr txBox="1">
                <a:spLocks/>
              </p:cNvSpPr>
              <p:nvPr/>
            </p:nvSpPr>
            <p:spPr>
              <a:xfrm>
                <a:off x="1798637" y="4592448"/>
                <a:ext cx="398808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jamesmontemangno</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14" name="Graphic 6">
                <a:extLst>
                  <a:ext uri="{FF2B5EF4-FFF2-40B4-BE49-F238E27FC236}">
                    <a16:creationId xmlns:a16="http://schemas.microsoft.com/office/drawing/2014/main" id="{5F0133A5-EDAC-4A0D-A625-70F911C97AE5}"/>
                  </a:ext>
                </a:extLst>
              </p:cNvPr>
              <p:cNvPicPr>
                <a:picLocks noChangeAspect="1"/>
              </p:cNvPicPr>
              <p:nvPr/>
            </p:nvPicPr>
            <p:blipFill>
              <a:blip r:embed="rId3"/>
              <a:stretch>
                <a:fillRect/>
              </a:stretch>
            </p:blipFill>
            <p:spPr>
              <a:xfrm>
                <a:off x="1493837" y="4649394"/>
                <a:ext cx="457200" cy="371707"/>
              </a:xfrm>
              <a:prstGeom prst="rect">
                <a:avLst/>
              </a:prstGeom>
            </p:spPr>
          </p:pic>
        </p:grpSp>
        <p:sp>
          <p:nvSpPr>
            <p:cNvPr id="15" name="Text Placeholder 3">
              <a:extLst>
                <a:ext uri="{FF2B5EF4-FFF2-40B4-BE49-F238E27FC236}">
                  <a16:creationId xmlns:a16="http://schemas.microsoft.com/office/drawing/2014/main" id="{05587880-AE65-4FAB-A600-46F1FE380460}"/>
                </a:ext>
              </a:extLst>
            </p:cNvPr>
            <p:cNvSpPr txBox="1">
              <a:spLocks/>
            </p:cNvSpPr>
            <p:nvPr/>
          </p:nvSpPr>
          <p:spPr>
            <a:xfrm>
              <a:off x="4751674" y="3738267"/>
              <a:ext cx="5047953"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James </a:t>
              </a:r>
              <a:r>
                <a:rPr lang="en-US" sz="4000" dirty="0" err="1">
                  <a:solidFill>
                    <a:schemeClr val="bg1">
                      <a:lumMod val="75000"/>
                    </a:schemeClr>
                  </a:solidFill>
                </a:rPr>
                <a:t>Montemagno</a:t>
              </a:r>
              <a:endParaRPr lang="en-US" sz="4000" dirty="0">
                <a:solidFill>
                  <a:schemeClr val="bg1">
                    <a:lumMod val="75000"/>
                  </a:schemeClr>
                </a:solidFill>
              </a:endParaRPr>
            </a:p>
          </p:txBody>
        </p:sp>
      </p:grpSp>
      <p:cxnSp>
        <p:nvCxnSpPr>
          <p:cNvPr id="17" name="Straight Connector 16">
            <a:extLst>
              <a:ext uri="{FF2B5EF4-FFF2-40B4-BE49-F238E27FC236}">
                <a16:creationId xmlns:a16="http://schemas.microsoft.com/office/drawing/2014/main" id="{E0DFE449-C034-4F1E-AD7A-DC588BA25F22}"/>
              </a:ext>
            </a:extLst>
          </p:cNvPr>
          <p:cNvCxnSpPr/>
          <p:nvPr/>
        </p:nvCxnSpPr>
        <p:spPr>
          <a:xfrm>
            <a:off x="4618047" y="4030662"/>
            <a:ext cx="0" cy="1359195"/>
          </a:xfrm>
          <a:prstGeom prst="line">
            <a:avLst/>
          </a:prstGeom>
          <a:ln>
            <a:solidFill>
              <a:srgbClr val="0072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3733800" cy="1482045"/>
            <a:chOff x="1265237" y="3738267"/>
            <a:chExt cx="37338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err="1">
                  <a:solidFill>
                    <a:schemeClr val="bg1">
                      <a:lumMod val="75000"/>
                    </a:schemeClr>
                  </a:solidFill>
                </a:rPr>
                <a:t>Simina</a:t>
              </a:r>
              <a:r>
                <a:rPr lang="en-US" sz="4000" dirty="0">
                  <a:solidFill>
                    <a:schemeClr val="bg1">
                      <a:lumMod val="75000"/>
                    </a:schemeClr>
                  </a:solidFill>
                </a:rPr>
                <a:t> </a:t>
              </a:r>
              <a:r>
                <a:rPr lang="en-US" sz="4000" dirty="0" err="1">
                  <a:solidFill>
                    <a:schemeClr val="bg1">
                      <a:lumMod val="75000"/>
                    </a:schemeClr>
                  </a:solidFill>
                </a:rPr>
                <a:t>Pasat</a:t>
              </a:r>
              <a:endParaRPr lang="en-US" sz="4000" dirty="0">
                <a:solidFill>
                  <a:schemeClr val="bg1">
                    <a:lumMod val="75000"/>
                  </a:schemeClr>
                </a:solidFill>
              </a:endParaRP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siminapasat</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1458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par>
                                <p:cTn id="17" presetID="22" presetClass="entr" presetSubtype="1" fill="hold" nodeType="withEffect">
                                  <p:stCondLst>
                                    <p:cond delay="125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250"/>
                                        <p:tgtEl>
                                          <p:spTgt spid="17"/>
                                        </p:tgtEl>
                                      </p:cBhvr>
                                    </p:animEffect>
                                  </p:childTnLst>
                                </p:cTn>
                              </p:par>
                              <p:par>
                                <p:cTn id="20" presetID="10" presetClass="entr" presetSubtype="0" fill="hold"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282D3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62757-56F1-44E2-A0A3-070A70BC24B5}"/>
              </a:ext>
            </a:extLst>
          </p:cNvPr>
          <p:cNvPicPr>
            <a:picLocks noChangeAspect="1"/>
          </p:cNvPicPr>
          <p:nvPr/>
        </p:nvPicPr>
        <p:blipFill rotWithShape="1">
          <a:blip r:embed="rId3"/>
          <a:srcRect l="5422" r="5422"/>
          <a:stretch/>
        </p:blipFill>
        <p:spPr>
          <a:xfrm>
            <a:off x="0" y="-12557"/>
            <a:ext cx="12436475" cy="7007081"/>
          </a:xfrm>
          <a:prstGeom prst="rect">
            <a:avLst/>
          </a:prstGeom>
        </p:spPr>
      </p:pic>
      <p:sp>
        <p:nvSpPr>
          <p:cNvPr id="6" name="Title 2">
            <a:extLst>
              <a:ext uri="{FF2B5EF4-FFF2-40B4-BE49-F238E27FC236}">
                <a16:creationId xmlns:a16="http://schemas.microsoft.com/office/drawing/2014/main" id="{62B4697B-F965-4BB4-A4B7-1B2F4C96041B}"/>
              </a:ext>
            </a:extLst>
          </p:cNvPr>
          <p:cNvSpPr>
            <a:spLocks noGrp="1"/>
          </p:cNvSpPr>
          <p:nvPr>
            <p:ph type="title"/>
          </p:nvPr>
        </p:nvSpPr>
        <p:spPr>
          <a:xfrm>
            <a:off x="660621" y="2145414"/>
            <a:ext cx="10056812" cy="1015663"/>
          </a:xfrm>
        </p:spPr>
        <p:txBody>
          <a:bodyPr/>
          <a:lstStyle/>
          <a:p>
            <a:pPr lvl="0" defTabSz="932060">
              <a:lnSpc>
                <a:spcPct val="100000"/>
              </a:lnSpc>
              <a:spcBef>
                <a:spcPts val="0"/>
              </a:spcBef>
              <a:defRPr/>
            </a:pPr>
            <a:r>
              <a:rPr lang="en-US" sz="3200" dirty="0">
                <a:solidFill>
                  <a:schemeClr val="tx1">
                    <a:lumMod val="75000"/>
                  </a:schemeClr>
                </a:solidFill>
              </a:rPr>
              <a:t>Visual Studio App Center</a:t>
            </a:r>
            <a:endParaRPr lang="en-US" sz="800" dirty="0">
              <a:solidFill>
                <a:schemeClr val="tx1">
                  <a:lumMod val="75000"/>
                </a:schemeClr>
              </a:solidFill>
            </a:endParaRPr>
          </a:p>
        </p:txBody>
      </p:sp>
      <p:sp>
        <p:nvSpPr>
          <p:cNvPr id="3" name="TextBox 2">
            <a:extLst>
              <a:ext uri="{FF2B5EF4-FFF2-40B4-BE49-F238E27FC236}">
                <a16:creationId xmlns:a16="http://schemas.microsoft.com/office/drawing/2014/main" id="{1EAD5B67-E964-4B64-A4E8-FF8E13389324}"/>
              </a:ext>
            </a:extLst>
          </p:cNvPr>
          <p:cNvSpPr txBox="1"/>
          <p:nvPr/>
        </p:nvSpPr>
        <p:spPr>
          <a:xfrm>
            <a:off x="660621" y="3090226"/>
            <a:ext cx="3604000" cy="988284"/>
          </a:xfrm>
          <a:prstGeom prst="rect">
            <a:avLst/>
          </a:prstGeom>
          <a:noFill/>
        </p:spPr>
        <p:txBody>
          <a:bodyPr wrap="none" lIns="182880" tIns="146304" rIns="182880" bIns="146304" rtlCol="0">
            <a:spAutoFit/>
          </a:bodyPr>
          <a:lstStyle/>
          <a:p>
            <a:pPr>
              <a:lnSpc>
                <a:spcPct val="150000"/>
              </a:lnSpc>
              <a:spcAft>
                <a:spcPts val="600"/>
              </a:spcAft>
            </a:pPr>
            <a:r>
              <a:rPr lang="en-US" sz="1600" dirty="0">
                <a:gradFill>
                  <a:gsLst>
                    <a:gs pos="2917">
                      <a:schemeClr val="tx1"/>
                    </a:gs>
                    <a:gs pos="30000">
                      <a:schemeClr val="tx1"/>
                    </a:gs>
                  </a:gsLst>
                  <a:lin ang="5400000" scaled="0"/>
                </a:gradFill>
              </a:rPr>
              <a:t>Continuous Everything.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Build, Test, Deploy, Engage, Repeat. </a:t>
            </a:r>
          </a:p>
        </p:txBody>
      </p:sp>
      <p:sp>
        <p:nvSpPr>
          <p:cNvPr id="2" name="Rectangle: Rounded Corners 1">
            <a:extLst>
              <a:ext uri="{FF2B5EF4-FFF2-40B4-BE49-F238E27FC236}">
                <a16:creationId xmlns:a16="http://schemas.microsoft.com/office/drawing/2014/main" id="{A3609EF4-6DD5-4A7E-9526-4D8A1576F5A6}"/>
              </a:ext>
            </a:extLst>
          </p:cNvPr>
          <p:cNvSpPr/>
          <p:nvPr/>
        </p:nvSpPr>
        <p:spPr bwMode="auto">
          <a:xfrm>
            <a:off x="1570037" y="1857258"/>
            <a:ext cx="2743200" cy="506730"/>
          </a:xfrm>
          <a:prstGeom prst="roundRect">
            <a:avLst/>
          </a:prstGeom>
          <a:solidFill>
            <a:srgbClr val="CB2E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GENERAL AVAILABILITY</a:t>
            </a:r>
          </a:p>
        </p:txBody>
      </p:sp>
    </p:spTree>
    <p:extLst>
      <p:ext uri="{BB962C8B-B14F-4D97-AF65-F5344CB8AC3E}">
        <p14:creationId xmlns:p14="http://schemas.microsoft.com/office/powerpoint/2010/main" val="372107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09196" y="2936944"/>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800" b="0" i="0" u="none" strike="noStrike" kern="1200" cap="none" spc="-102" normalizeH="0" baseline="0" noProof="0" dirty="0">
                <a:ln w="3175">
                  <a:noFill/>
                </a:ln>
                <a:solidFill>
                  <a:srgbClr val="FFFFFF"/>
                </a:solidFill>
                <a:effectLst/>
                <a:uLnTx/>
                <a:uFillTx/>
                <a:ea typeface="+mn-ea"/>
                <a:cs typeface="Segoe UI Semilight" panose="020B0402040204020203" pitchFamily="34" charset="0"/>
              </a:rPr>
              <a:t>Containers</a:t>
            </a:r>
          </a:p>
        </p:txBody>
      </p:sp>
    </p:spTree>
    <p:extLst>
      <p:ext uri="{BB962C8B-B14F-4D97-AF65-F5344CB8AC3E}">
        <p14:creationId xmlns:p14="http://schemas.microsoft.com/office/powerpoint/2010/main" val="7778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53 0.00023 L 4.10774E-6 0.00023 " pathEditMode="relative" rAng="0" ptsTypes="AA">
                                      <p:cBhvr>
                                        <p:cTn id="9" dur="800" fill="hold"/>
                                        <p:tgtEl>
                                          <p:spTgt spid="2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276" y="730448"/>
            <a:ext cx="10580034" cy="849463"/>
          </a:xfrm>
        </p:spPr>
        <p:txBody>
          <a:bodyPr/>
          <a:lstStyle/>
          <a:p>
            <a:pPr algn="ctr"/>
            <a:r>
              <a:rPr lang="en-US" sz="4800" spc="0" dirty="0"/>
              <a:t>Microservices + Containers</a:t>
            </a:r>
          </a:p>
        </p:txBody>
      </p:sp>
      <p:pic>
        <p:nvPicPr>
          <p:cNvPr id="11" name="Picture 10"/>
          <p:cNvPicPr>
            <a:picLocks noChangeAspect="1"/>
          </p:cNvPicPr>
          <p:nvPr/>
        </p:nvPicPr>
        <p:blipFill>
          <a:blip r:embed="rId3"/>
          <a:stretch>
            <a:fillRect/>
          </a:stretch>
        </p:blipFill>
        <p:spPr>
          <a:xfrm>
            <a:off x="2787341" y="3189057"/>
            <a:ext cx="2105153" cy="1357876"/>
          </a:xfrm>
          <a:prstGeom prst="rect">
            <a:avLst/>
          </a:prstGeom>
        </p:spPr>
      </p:pic>
      <p:pic>
        <p:nvPicPr>
          <p:cNvPr id="36" name="Picture 35"/>
          <p:cNvPicPr>
            <a:picLocks noChangeAspect="1"/>
          </p:cNvPicPr>
          <p:nvPr/>
        </p:nvPicPr>
        <p:blipFill>
          <a:blip r:embed="rId4"/>
          <a:stretch>
            <a:fillRect/>
          </a:stretch>
        </p:blipFill>
        <p:spPr>
          <a:xfrm>
            <a:off x="4910679" y="3813185"/>
            <a:ext cx="1491545" cy="109620"/>
          </a:xfrm>
          <a:prstGeom prst="rect">
            <a:avLst/>
          </a:prstGeom>
        </p:spPr>
      </p:pic>
      <p:grpSp>
        <p:nvGrpSpPr>
          <p:cNvPr id="125" name="Group 124"/>
          <p:cNvGrpSpPr/>
          <p:nvPr/>
        </p:nvGrpSpPr>
        <p:grpSpPr>
          <a:xfrm>
            <a:off x="6521910" y="2671381"/>
            <a:ext cx="3106222" cy="2405885"/>
            <a:chOff x="6393746" y="2619239"/>
            <a:chExt cx="3045592" cy="2358925"/>
          </a:xfrm>
        </p:grpSpPr>
        <p:pic>
          <p:nvPicPr>
            <p:cNvPr id="12" name="Picture 11"/>
            <p:cNvPicPr>
              <a:picLocks noChangeAspect="1"/>
            </p:cNvPicPr>
            <p:nvPr/>
          </p:nvPicPr>
          <p:blipFill>
            <a:blip r:embed="rId5"/>
            <a:stretch>
              <a:fillRect/>
            </a:stretch>
          </p:blipFill>
          <p:spPr>
            <a:xfrm>
              <a:off x="6393746" y="2619239"/>
              <a:ext cx="207405" cy="208662"/>
            </a:xfrm>
            <a:prstGeom prst="rect">
              <a:avLst/>
            </a:prstGeom>
          </p:spPr>
        </p:pic>
        <p:pic>
          <p:nvPicPr>
            <p:cNvPr id="38" name="Picture 37"/>
            <p:cNvPicPr>
              <a:picLocks noChangeAspect="1"/>
            </p:cNvPicPr>
            <p:nvPr/>
          </p:nvPicPr>
          <p:blipFill>
            <a:blip r:embed="rId5"/>
            <a:stretch>
              <a:fillRect/>
            </a:stretch>
          </p:blipFill>
          <p:spPr>
            <a:xfrm rot="5400000">
              <a:off x="9231304" y="2619239"/>
              <a:ext cx="207405" cy="208662"/>
            </a:xfrm>
            <a:prstGeom prst="rect">
              <a:avLst/>
            </a:prstGeom>
          </p:spPr>
        </p:pic>
        <p:pic>
          <p:nvPicPr>
            <p:cNvPr id="39" name="Picture 38"/>
            <p:cNvPicPr>
              <a:picLocks noChangeAspect="1"/>
            </p:cNvPicPr>
            <p:nvPr/>
          </p:nvPicPr>
          <p:blipFill>
            <a:blip r:embed="rId5"/>
            <a:stretch>
              <a:fillRect/>
            </a:stretch>
          </p:blipFill>
          <p:spPr>
            <a:xfrm rot="10800000">
              <a:off x="9231932" y="4769502"/>
              <a:ext cx="207405" cy="208662"/>
            </a:xfrm>
            <a:prstGeom prst="rect">
              <a:avLst/>
            </a:prstGeom>
          </p:spPr>
        </p:pic>
        <p:pic>
          <p:nvPicPr>
            <p:cNvPr id="40" name="Picture 39"/>
            <p:cNvPicPr>
              <a:picLocks noChangeAspect="1"/>
            </p:cNvPicPr>
            <p:nvPr/>
          </p:nvPicPr>
          <p:blipFill>
            <a:blip r:embed="rId5"/>
            <a:stretch>
              <a:fillRect/>
            </a:stretch>
          </p:blipFill>
          <p:spPr>
            <a:xfrm rot="16200000">
              <a:off x="6394374" y="4769502"/>
              <a:ext cx="207405" cy="208662"/>
            </a:xfrm>
            <a:prstGeom prst="rect">
              <a:avLst/>
            </a:prstGeom>
          </p:spPr>
        </p:pic>
      </p:grpSp>
      <p:grpSp>
        <p:nvGrpSpPr>
          <p:cNvPr id="104" name="Group 103"/>
          <p:cNvGrpSpPr/>
          <p:nvPr/>
        </p:nvGrpSpPr>
        <p:grpSpPr>
          <a:xfrm>
            <a:off x="5347709" y="3526454"/>
            <a:ext cx="681253" cy="681253"/>
            <a:chOff x="3087960" y="3372843"/>
            <a:chExt cx="667956" cy="667956"/>
          </a:xfrm>
        </p:grpSpPr>
        <p:pic>
          <p:nvPicPr>
            <p:cNvPr id="37" name="Picture 36"/>
            <p:cNvPicPr>
              <a:picLocks noChangeAspect="1"/>
            </p:cNvPicPr>
            <p:nvPr/>
          </p:nvPicPr>
          <p:blipFill>
            <a:blip r:embed="rId6"/>
            <a:stretch>
              <a:fillRect/>
            </a:stretch>
          </p:blipFill>
          <p:spPr>
            <a:xfrm>
              <a:off x="3087960" y="3372843"/>
              <a:ext cx="667956" cy="667956"/>
            </a:xfrm>
            <a:prstGeom prst="rect">
              <a:avLst/>
            </a:prstGeom>
          </p:spPr>
        </p:pic>
        <p:sp>
          <p:nvSpPr>
            <p:cNvPr id="102" name="TextBox 101"/>
            <p:cNvSpPr txBox="1"/>
            <p:nvPr/>
          </p:nvSpPr>
          <p:spPr>
            <a:xfrm>
              <a:off x="3202937" y="3902527"/>
              <a:ext cx="439224" cy="112980"/>
            </a:xfrm>
            <a:prstGeom prst="rect">
              <a:avLst/>
            </a:prstGeom>
            <a:noFill/>
          </p:spPr>
          <p:txBody>
            <a:bodyPr wrap="none" lIns="0" tIns="0" rIns="0" bIns="0" rtlCol="0">
              <a:spAutoFit/>
            </a:bodyPr>
            <a:lstStyle/>
            <a:p>
              <a:pPr algn="r" defTabSz="932597">
                <a:lnSpc>
                  <a:spcPct val="90000"/>
                </a:lnSpc>
                <a:spcAft>
                  <a:spcPts val="612"/>
                </a:spcAft>
              </a:pPr>
              <a:r>
                <a:rPr lang="en-US" sz="816" dirty="0">
                  <a:solidFill>
                    <a:srgbClr val="0078D7"/>
                  </a:solidFill>
                  <a:latin typeface="Segoe UI Semibold" panose="020B0702040204020203" pitchFamily="34" charset="0"/>
                  <a:cs typeface="Segoe UI Semibold" panose="020B0702040204020203" pitchFamily="34" charset="0"/>
                </a:rPr>
                <a:t>WEB APP</a:t>
              </a:r>
            </a:p>
          </p:txBody>
        </p:sp>
      </p:grpSp>
      <p:grpSp>
        <p:nvGrpSpPr>
          <p:cNvPr id="126" name="Group 125"/>
          <p:cNvGrpSpPr/>
          <p:nvPr/>
        </p:nvGrpSpPr>
        <p:grpSpPr>
          <a:xfrm>
            <a:off x="6539007" y="2681518"/>
            <a:ext cx="3064996" cy="2373543"/>
            <a:chOff x="6410508" y="2629178"/>
            <a:chExt cx="3005171" cy="2327214"/>
          </a:xfrm>
        </p:grpSpPr>
        <p:sp>
          <p:nvSpPr>
            <p:cNvPr id="48" name="Rectangle 47"/>
            <p:cNvSpPr/>
            <p:nvPr/>
          </p:nvSpPr>
          <p:spPr bwMode="auto">
            <a:xfrm>
              <a:off x="6410508" y="2640363"/>
              <a:ext cx="3005171" cy="2316029"/>
            </a:xfrm>
            <a:prstGeom prst="rect">
              <a:avLst/>
            </a:prstGeom>
            <a:solidFill>
              <a:srgbClr val="0063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TextBox 102"/>
            <p:cNvSpPr txBox="1"/>
            <p:nvPr/>
          </p:nvSpPr>
          <p:spPr>
            <a:xfrm>
              <a:off x="6634208" y="2629178"/>
              <a:ext cx="2545708" cy="4616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24"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Container Service (AKS)</a:t>
              </a:r>
            </a:p>
          </p:txBody>
        </p:sp>
      </p:grpSp>
      <p:grpSp>
        <p:nvGrpSpPr>
          <p:cNvPr id="123" name="Group 122"/>
          <p:cNvGrpSpPr/>
          <p:nvPr/>
        </p:nvGrpSpPr>
        <p:grpSpPr>
          <a:xfrm>
            <a:off x="6933684" y="3123399"/>
            <a:ext cx="2274840" cy="302773"/>
            <a:chOff x="4304311" y="2977655"/>
            <a:chExt cx="2230438" cy="296863"/>
          </a:xfrm>
        </p:grpSpPr>
        <p:grpSp>
          <p:nvGrpSpPr>
            <p:cNvPr id="60" name="Group 59"/>
            <p:cNvGrpSpPr/>
            <p:nvPr/>
          </p:nvGrpSpPr>
          <p:grpSpPr>
            <a:xfrm>
              <a:off x="4304311" y="2977655"/>
              <a:ext cx="2230438" cy="296863"/>
              <a:chOff x="3749675" y="2147445"/>
              <a:chExt cx="2230438" cy="296863"/>
            </a:xfrm>
          </p:grpSpPr>
          <p:grpSp>
            <p:nvGrpSpPr>
              <p:cNvPr id="49" name="Group 19"/>
              <p:cNvGrpSpPr>
                <a:grpSpLocks noChangeAspect="1"/>
              </p:cNvGrpSpPr>
              <p:nvPr/>
            </p:nvGrpSpPr>
            <p:grpSpPr bwMode="auto">
              <a:xfrm>
                <a:off x="3749675" y="2147445"/>
                <a:ext cx="2230438" cy="296863"/>
                <a:chOff x="2362" y="1778"/>
                <a:chExt cx="1405" cy="187"/>
              </a:xfrm>
            </p:grpSpPr>
            <p:sp>
              <p:nvSpPr>
                <p:cNvPr id="50"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51"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52"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53" name="TextBox 52"/>
              <p:cNvSpPr txBox="1"/>
              <p:nvPr/>
            </p:nvSpPr>
            <p:spPr>
              <a:xfrm>
                <a:off x="4158924" y="2239769"/>
                <a:ext cx="1049967"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Shopping Cart Service</a:t>
                </a:r>
              </a:p>
            </p:txBody>
          </p:sp>
          <p:sp>
            <p:nvSpPr>
              <p:cNvPr id="58" name="TextBox 57"/>
              <p:cNvSpPr txBox="1"/>
              <p:nvPr/>
            </p:nvSpPr>
            <p:spPr>
              <a:xfrm>
                <a:off x="5427708" y="2239769"/>
                <a:ext cx="448842"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7030A0"/>
                    </a:solidFill>
                    <a:latin typeface="Segoe UI Semibold" panose="020B0702040204020203" pitchFamily="34" charset="0"/>
                    <a:cs typeface="Segoe UI Semibold" panose="020B0702040204020203" pitchFamily="34" charset="0"/>
                  </a:rPr>
                  <a:t>.NET CORE</a:t>
                </a:r>
              </a:p>
            </p:txBody>
          </p:sp>
        </p:grpSp>
        <p:sp>
          <p:nvSpPr>
            <p:cNvPr id="106" name="Freeform 13"/>
            <p:cNvSpPr>
              <a:spLocks noEditPoints="1"/>
            </p:cNvSpPr>
            <p:nvPr/>
          </p:nvSpPr>
          <p:spPr bwMode="auto">
            <a:xfrm>
              <a:off x="4392247" y="3049539"/>
              <a:ext cx="177620" cy="157344"/>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122" name="Group 121"/>
          <p:cNvGrpSpPr/>
          <p:nvPr/>
        </p:nvGrpSpPr>
        <p:grpSpPr>
          <a:xfrm>
            <a:off x="6933684" y="3467101"/>
            <a:ext cx="2274840" cy="302773"/>
            <a:chOff x="4304311" y="3314648"/>
            <a:chExt cx="2230438" cy="296863"/>
          </a:xfrm>
        </p:grpSpPr>
        <p:grpSp>
          <p:nvGrpSpPr>
            <p:cNvPr id="61" name="Group 60"/>
            <p:cNvGrpSpPr/>
            <p:nvPr/>
          </p:nvGrpSpPr>
          <p:grpSpPr>
            <a:xfrm>
              <a:off x="4304311" y="3314648"/>
              <a:ext cx="2230438" cy="296863"/>
              <a:chOff x="3749675" y="2147445"/>
              <a:chExt cx="2230438" cy="296863"/>
            </a:xfrm>
          </p:grpSpPr>
          <p:grpSp>
            <p:nvGrpSpPr>
              <p:cNvPr id="62" name="Group 19"/>
              <p:cNvGrpSpPr>
                <a:grpSpLocks noChangeAspect="1"/>
              </p:cNvGrpSpPr>
              <p:nvPr/>
            </p:nvGrpSpPr>
            <p:grpSpPr bwMode="auto">
              <a:xfrm>
                <a:off x="3749675" y="2147445"/>
                <a:ext cx="2230438" cy="296863"/>
                <a:chOff x="2362" y="1778"/>
                <a:chExt cx="1405" cy="187"/>
              </a:xfrm>
            </p:grpSpPr>
            <p:sp>
              <p:nvSpPr>
                <p:cNvPr id="65"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6"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7"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63" name="TextBox 62"/>
              <p:cNvSpPr txBox="1"/>
              <p:nvPr/>
            </p:nvSpPr>
            <p:spPr>
              <a:xfrm>
                <a:off x="4158924" y="2239769"/>
                <a:ext cx="732573"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Catalog Service</a:t>
                </a:r>
              </a:p>
            </p:txBody>
          </p:sp>
          <p:sp>
            <p:nvSpPr>
              <p:cNvPr id="64" name="TextBox 63"/>
              <p:cNvSpPr txBox="1"/>
              <p:nvPr/>
            </p:nvSpPr>
            <p:spPr>
              <a:xfrm>
                <a:off x="5658541" y="2239769"/>
                <a:ext cx="218009"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603813"/>
                    </a:solidFill>
                    <a:latin typeface="Segoe UI Semibold" panose="020B0702040204020203" pitchFamily="34" charset="0"/>
                    <a:cs typeface="Segoe UI Semibold" panose="020B0702040204020203" pitchFamily="34" charset="0"/>
                  </a:rPr>
                  <a:t>JAVA</a:t>
                </a:r>
              </a:p>
            </p:txBody>
          </p:sp>
        </p:grpSp>
        <p:sp>
          <p:nvSpPr>
            <p:cNvPr id="107" name="Freeform 14"/>
            <p:cNvSpPr>
              <a:spLocks noEditPoints="1"/>
            </p:cNvSpPr>
            <p:nvPr/>
          </p:nvSpPr>
          <p:spPr bwMode="auto">
            <a:xfrm>
              <a:off x="4406833" y="3371801"/>
              <a:ext cx="135446" cy="170321"/>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121" name="Group 120"/>
          <p:cNvGrpSpPr/>
          <p:nvPr/>
        </p:nvGrpSpPr>
        <p:grpSpPr>
          <a:xfrm>
            <a:off x="6933684" y="3810802"/>
            <a:ext cx="2274840" cy="302773"/>
            <a:chOff x="4304311" y="3651641"/>
            <a:chExt cx="2230438" cy="296863"/>
          </a:xfrm>
        </p:grpSpPr>
        <p:grpSp>
          <p:nvGrpSpPr>
            <p:cNvPr id="68" name="Group 67"/>
            <p:cNvGrpSpPr/>
            <p:nvPr/>
          </p:nvGrpSpPr>
          <p:grpSpPr>
            <a:xfrm>
              <a:off x="4304311" y="3651641"/>
              <a:ext cx="2230438" cy="296863"/>
              <a:chOff x="3749675" y="2147445"/>
              <a:chExt cx="2230438" cy="296863"/>
            </a:xfrm>
          </p:grpSpPr>
          <p:grpSp>
            <p:nvGrpSpPr>
              <p:cNvPr id="69" name="Group 19"/>
              <p:cNvGrpSpPr>
                <a:grpSpLocks noChangeAspect="1"/>
              </p:cNvGrpSpPr>
              <p:nvPr/>
            </p:nvGrpSpPr>
            <p:grpSpPr bwMode="auto">
              <a:xfrm>
                <a:off x="3749675" y="2147445"/>
                <a:ext cx="2230438" cy="296863"/>
                <a:chOff x="2362" y="1778"/>
                <a:chExt cx="1405" cy="187"/>
              </a:xfrm>
            </p:grpSpPr>
            <p:sp>
              <p:nvSpPr>
                <p:cNvPr id="72"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73"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9E0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74"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70" name="TextBox 69"/>
              <p:cNvSpPr txBox="1"/>
              <p:nvPr/>
            </p:nvSpPr>
            <p:spPr>
              <a:xfrm>
                <a:off x="4158924" y="2239769"/>
                <a:ext cx="820738"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Inventory Service</a:t>
                </a:r>
              </a:p>
            </p:txBody>
          </p:sp>
          <p:sp>
            <p:nvSpPr>
              <p:cNvPr id="71" name="TextBox 70"/>
              <p:cNvSpPr txBox="1"/>
              <p:nvPr/>
            </p:nvSpPr>
            <p:spPr>
              <a:xfrm>
                <a:off x="5645717" y="2239769"/>
                <a:ext cx="230833"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9E005D"/>
                    </a:solidFill>
                    <a:latin typeface="Segoe UI Semibold" panose="020B0702040204020203" pitchFamily="34" charset="0"/>
                    <a:cs typeface="Segoe UI Semibold" panose="020B0702040204020203" pitchFamily="34" charset="0"/>
                  </a:rPr>
                  <a:t>RUBY</a:t>
                </a:r>
              </a:p>
            </p:txBody>
          </p:sp>
        </p:grpSp>
        <p:sp>
          <p:nvSpPr>
            <p:cNvPr id="108" name="Freeform 15"/>
            <p:cNvSpPr>
              <a:spLocks noEditPoints="1"/>
            </p:cNvSpPr>
            <p:nvPr/>
          </p:nvSpPr>
          <p:spPr bwMode="auto">
            <a:xfrm>
              <a:off x="4406833" y="3700170"/>
              <a:ext cx="135446" cy="176810"/>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120" name="Group 119"/>
          <p:cNvGrpSpPr/>
          <p:nvPr/>
        </p:nvGrpSpPr>
        <p:grpSpPr>
          <a:xfrm>
            <a:off x="6933684" y="4154504"/>
            <a:ext cx="2274840" cy="302773"/>
            <a:chOff x="4304311" y="3988634"/>
            <a:chExt cx="2230438" cy="296863"/>
          </a:xfrm>
        </p:grpSpPr>
        <p:grpSp>
          <p:nvGrpSpPr>
            <p:cNvPr id="75" name="Group 74"/>
            <p:cNvGrpSpPr/>
            <p:nvPr/>
          </p:nvGrpSpPr>
          <p:grpSpPr>
            <a:xfrm>
              <a:off x="4304311" y="3988634"/>
              <a:ext cx="2230438" cy="296863"/>
              <a:chOff x="3749675" y="2147445"/>
              <a:chExt cx="2230438" cy="296863"/>
            </a:xfrm>
          </p:grpSpPr>
          <p:grpSp>
            <p:nvGrpSpPr>
              <p:cNvPr id="76" name="Group 19"/>
              <p:cNvGrpSpPr>
                <a:grpSpLocks noChangeAspect="1"/>
              </p:cNvGrpSpPr>
              <p:nvPr/>
            </p:nvGrpSpPr>
            <p:grpSpPr bwMode="auto">
              <a:xfrm>
                <a:off x="3749675" y="2147445"/>
                <a:ext cx="2230438" cy="296863"/>
                <a:chOff x="2362" y="1778"/>
                <a:chExt cx="1405" cy="187"/>
              </a:xfrm>
            </p:grpSpPr>
            <p:sp>
              <p:nvSpPr>
                <p:cNvPr id="79"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80"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81"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77" name="TextBox 76"/>
              <p:cNvSpPr txBox="1"/>
              <p:nvPr/>
            </p:nvSpPr>
            <p:spPr>
              <a:xfrm>
                <a:off x="4158924" y="2239769"/>
                <a:ext cx="788677"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Shipping Service</a:t>
                </a:r>
              </a:p>
            </p:txBody>
          </p:sp>
          <p:sp>
            <p:nvSpPr>
              <p:cNvPr id="78" name="TextBox 77"/>
              <p:cNvSpPr txBox="1"/>
              <p:nvPr/>
            </p:nvSpPr>
            <p:spPr>
              <a:xfrm>
                <a:off x="5427708" y="2239769"/>
                <a:ext cx="448842"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7030A0"/>
                    </a:solidFill>
                    <a:latin typeface="Segoe UI Semibold" panose="020B0702040204020203" pitchFamily="34" charset="0"/>
                    <a:cs typeface="Segoe UI Semibold" panose="020B0702040204020203" pitchFamily="34" charset="0"/>
                  </a:rPr>
                  <a:t>.NET CORE</a:t>
                </a:r>
              </a:p>
            </p:txBody>
          </p:sp>
        </p:grpSp>
        <p:grpSp>
          <p:nvGrpSpPr>
            <p:cNvPr id="109" name="Group 108"/>
            <p:cNvGrpSpPr/>
            <p:nvPr/>
          </p:nvGrpSpPr>
          <p:grpSpPr>
            <a:xfrm>
              <a:off x="4390612" y="4054947"/>
              <a:ext cx="167888" cy="167077"/>
              <a:chOff x="3829605" y="5987157"/>
              <a:chExt cx="167888" cy="167077"/>
            </a:xfrm>
          </p:grpSpPr>
          <p:sp>
            <p:nvSpPr>
              <p:cNvPr id="110" name="Freeform 5"/>
              <p:cNvSpPr>
                <a:spLocks noEditPoints="1"/>
              </p:cNvSpPr>
              <p:nvPr/>
            </p:nvSpPr>
            <p:spPr bwMode="auto">
              <a:xfrm>
                <a:off x="3829605" y="5987157"/>
                <a:ext cx="167888" cy="167077"/>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1" name="Rectangle 6"/>
              <p:cNvSpPr>
                <a:spLocks noChangeArrowheads="1"/>
              </p:cNvSpPr>
              <p:nvPr/>
            </p:nvSpPr>
            <p:spPr bwMode="auto">
              <a:xfrm>
                <a:off x="3906655"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2" name="Rectangle 7"/>
              <p:cNvSpPr>
                <a:spLocks noChangeArrowheads="1"/>
              </p:cNvSpPr>
              <p:nvPr/>
            </p:nvSpPr>
            <p:spPr bwMode="auto">
              <a:xfrm>
                <a:off x="3864480"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3" name="Rectangle 8"/>
              <p:cNvSpPr>
                <a:spLocks noChangeArrowheads="1"/>
              </p:cNvSpPr>
              <p:nvPr/>
            </p:nvSpPr>
            <p:spPr bwMode="auto">
              <a:xfrm>
                <a:off x="3948829"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4" name="Rectangle 9"/>
              <p:cNvSpPr>
                <a:spLocks noChangeArrowheads="1"/>
              </p:cNvSpPr>
              <p:nvPr/>
            </p:nvSpPr>
            <p:spPr bwMode="auto">
              <a:xfrm>
                <a:off x="3906655"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5" name="Rectangle 10"/>
              <p:cNvSpPr>
                <a:spLocks noChangeArrowheads="1"/>
              </p:cNvSpPr>
              <p:nvPr/>
            </p:nvSpPr>
            <p:spPr bwMode="auto">
              <a:xfrm>
                <a:off x="3864480"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6" name="Rectangle 11"/>
              <p:cNvSpPr>
                <a:spLocks noChangeArrowheads="1"/>
              </p:cNvSpPr>
              <p:nvPr/>
            </p:nvSpPr>
            <p:spPr bwMode="auto">
              <a:xfrm>
                <a:off x="3948829"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7" name="Rectangle 12"/>
              <p:cNvSpPr>
                <a:spLocks noChangeArrowheads="1"/>
              </p:cNvSpPr>
              <p:nvPr/>
            </p:nvSpPr>
            <p:spPr bwMode="auto">
              <a:xfrm>
                <a:off x="3906655"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grpSp>
        <p:nvGrpSpPr>
          <p:cNvPr id="119" name="Group 118"/>
          <p:cNvGrpSpPr/>
          <p:nvPr/>
        </p:nvGrpSpPr>
        <p:grpSpPr>
          <a:xfrm>
            <a:off x="6933684" y="4498206"/>
            <a:ext cx="2274840" cy="302773"/>
            <a:chOff x="4304311" y="4325627"/>
            <a:chExt cx="2230438" cy="296863"/>
          </a:xfrm>
        </p:grpSpPr>
        <p:grpSp>
          <p:nvGrpSpPr>
            <p:cNvPr id="82" name="Group 81"/>
            <p:cNvGrpSpPr/>
            <p:nvPr/>
          </p:nvGrpSpPr>
          <p:grpSpPr>
            <a:xfrm>
              <a:off x="4304311" y="4325627"/>
              <a:ext cx="2230438" cy="296863"/>
              <a:chOff x="3749675" y="2147445"/>
              <a:chExt cx="2230438" cy="296863"/>
            </a:xfrm>
          </p:grpSpPr>
          <p:grpSp>
            <p:nvGrpSpPr>
              <p:cNvPr id="83" name="Group 19"/>
              <p:cNvGrpSpPr>
                <a:grpSpLocks noChangeAspect="1"/>
              </p:cNvGrpSpPr>
              <p:nvPr/>
            </p:nvGrpSpPr>
            <p:grpSpPr bwMode="auto">
              <a:xfrm>
                <a:off x="3749675" y="2147445"/>
                <a:ext cx="2230438" cy="296863"/>
                <a:chOff x="2362" y="1778"/>
                <a:chExt cx="1405" cy="187"/>
              </a:xfrm>
            </p:grpSpPr>
            <p:sp>
              <p:nvSpPr>
                <p:cNvPr id="86"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87"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88"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84" name="TextBox 83"/>
              <p:cNvSpPr txBox="1"/>
              <p:nvPr/>
            </p:nvSpPr>
            <p:spPr>
              <a:xfrm>
                <a:off x="4158924" y="2239769"/>
                <a:ext cx="759823"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Account Service</a:t>
                </a:r>
              </a:p>
            </p:txBody>
          </p:sp>
          <p:sp>
            <p:nvSpPr>
              <p:cNvPr id="85" name="TextBox 84"/>
              <p:cNvSpPr txBox="1"/>
              <p:nvPr/>
            </p:nvSpPr>
            <p:spPr>
              <a:xfrm>
                <a:off x="5512668" y="2239769"/>
                <a:ext cx="363882"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F15A24"/>
                    </a:solidFill>
                    <a:latin typeface="Segoe UI Semibold" panose="020B0702040204020203" pitchFamily="34" charset="0"/>
                    <a:cs typeface="Segoe UI Semibold" panose="020B0702040204020203" pitchFamily="34" charset="0"/>
                  </a:rPr>
                  <a:t>PYTHON</a:t>
                </a:r>
              </a:p>
            </p:txBody>
          </p:sp>
        </p:grpSp>
        <p:sp>
          <p:nvSpPr>
            <p:cNvPr id="118" name="Freeform 16"/>
            <p:cNvSpPr>
              <a:spLocks noEditPoints="1"/>
            </p:cNvSpPr>
            <p:nvPr/>
          </p:nvSpPr>
          <p:spPr bwMode="auto">
            <a:xfrm>
              <a:off x="4388585" y="4382146"/>
              <a:ext cx="171943" cy="1832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Tree>
    <p:extLst>
      <p:ext uri="{BB962C8B-B14F-4D97-AF65-F5344CB8AC3E}">
        <p14:creationId xmlns:p14="http://schemas.microsoft.com/office/powerpoint/2010/main" val="142567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250"/>
                                        <p:tgtEl>
                                          <p:spTgt spid="126"/>
                                        </p:tgtEl>
                                      </p:cBhvr>
                                    </p:animEffect>
                                  </p:childTnLst>
                                </p:cTn>
                              </p:par>
                              <p:par>
                                <p:cTn id="20" presetID="10" presetClass="entr" presetSubtype="0" fill="hold" nodeType="withEffect">
                                  <p:stCondLst>
                                    <p:cond delay="10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250"/>
                                        <p:tgtEl>
                                          <p:spTgt spid="123"/>
                                        </p:tgtEl>
                                      </p:cBhvr>
                                    </p:animEffect>
                                  </p:childTnLst>
                                </p:cTn>
                              </p:par>
                              <p:par>
                                <p:cTn id="23" presetID="10" presetClass="entr" presetSubtype="0" fill="hold" nodeType="withEffect">
                                  <p:stCondLst>
                                    <p:cond delay="20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250"/>
                                        <p:tgtEl>
                                          <p:spTgt spid="122"/>
                                        </p:tgtEl>
                                      </p:cBhvr>
                                    </p:animEffect>
                                  </p:childTnLst>
                                </p:cTn>
                              </p:par>
                              <p:par>
                                <p:cTn id="26" presetID="10" presetClass="entr" presetSubtype="0" fill="hold" nodeType="withEffect">
                                  <p:stCondLst>
                                    <p:cond delay="30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250"/>
                                        <p:tgtEl>
                                          <p:spTgt spid="121"/>
                                        </p:tgtEl>
                                      </p:cBhvr>
                                    </p:animEffect>
                                  </p:childTnLst>
                                </p:cTn>
                              </p:par>
                              <p:par>
                                <p:cTn id="29" presetID="10" presetClass="entr" presetSubtype="0" fill="hold" nodeType="withEffect">
                                  <p:stCondLst>
                                    <p:cond delay="400"/>
                                  </p:stCondLst>
                                  <p:childTnLst>
                                    <p:set>
                                      <p:cBhvr>
                                        <p:cTn id="30" dur="1" fill="hold">
                                          <p:stCondLst>
                                            <p:cond delay="0"/>
                                          </p:stCondLst>
                                        </p:cTn>
                                        <p:tgtEl>
                                          <p:spTgt spid="120"/>
                                        </p:tgtEl>
                                        <p:attrNameLst>
                                          <p:attrName>style.visibility</p:attrName>
                                        </p:attrNameLst>
                                      </p:cBhvr>
                                      <p:to>
                                        <p:strVal val="visible"/>
                                      </p:to>
                                    </p:set>
                                    <p:animEffect transition="in" filter="fade">
                                      <p:cBhvr>
                                        <p:cTn id="31" dur="250"/>
                                        <p:tgtEl>
                                          <p:spTgt spid="120"/>
                                        </p:tgtEl>
                                      </p:cBhvr>
                                    </p:animEffect>
                                  </p:childTnLst>
                                </p:cTn>
                              </p:par>
                              <p:par>
                                <p:cTn id="32" presetID="10" presetClass="entr" presetSubtype="0" fill="hold" nodeType="withEffect">
                                  <p:stCondLst>
                                    <p:cond delay="50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250"/>
                                        <p:tgtEl>
                                          <p:spTgt spid="119"/>
                                        </p:tgtEl>
                                      </p:cBhvr>
                                    </p:animEffect>
                                  </p:childTnLst>
                                </p:cTn>
                              </p:par>
                              <p:par>
                                <p:cTn id="35" presetID="22" presetClass="entr" presetSubtype="8" fill="hold" nodeType="withEffect">
                                  <p:stCondLst>
                                    <p:cond delay="50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811461"/>
            <a:ext cx="12436475" cy="41830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099958"/>
            <a:ext cx="115062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Azure Container Services (AKS)</a:t>
            </a:r>
          </a:p>
        </p:txBody>
      </p:sp>
      <p:sp>
        <p:nvSpPr>
          <p:cNvPr id="7" name="Rectangle 6"/>
          <p:cNvSpPr/>
          <p:nvPr/>
        </p:nvSpPr>
        <p:spPr>
          <a:xfrm>
            <a:off x="655637" y="4106862"/>
            <a:ext cx="11353800" cy="203132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Fully managed Kubernetes orchestration service</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Auto patching, auto scaling, auto updates</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Use the full Kubernetes ecosystem</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Azure and Azure Stack</a:t>
            </a:r>
          </a:p>
        </p:txBody>
      </p:sp>
      <p:pic>
        <p:nvPicPr>
          <p:cNvPr id="13" name="Graphic 12">
            <a:extLst>
              <a:ext uri="{FF2B5EF4-FFF2-40B4-BE49-F238E27FC236}">
                <a16:creationId xmlns:a16="http://schemas.microsoft.com/office/drawing/2014/main" id="{397028B2-E709-44B6-A5D3-93ADF3937C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037" y="393331"/>
            <a:ext cx="2764677" cy="2037131"/>
          </a:xfrm>
          <a:prstGeom prst="rect">
            <a:avLst/>
          </a:prstGeom>
        </p:spPr>
      </p:pic>
    </p:spTree>
    <p:extLst>
      <p:ext uri="{BB962C8B-B14F-4D97-AF65-F5344CB8AC3E}">
        <p14:creationId xmlns:p14="http://schemas.microsoft.com/office/powerpoint/2010/main" val="2738927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600"/>
                                        <p:tgtEl>
                                          <p:spTgt spid="13"/>
                                        </p:tgtEl>
                                      </p:cBhvr>
                                    </p:animEffect>
                                  </p:childTnLst>
                                </p:cTn>
                              </p:par>
                              <p:par>
                                <p:cTn id="13" presetID="35" presetClass="path" presetSubtype="0" decel="100000" fill="hold" nodeType="withEffect">
                                  <p:stCondLst>
                                    <p:cond delay="0"/>
                                  </p:stCondLst>
                                  <p:childTnLst>
                                    <p:animMotion origin="layout" path="M -0.05553 0.00023 L 4.77917E-6 0.00023 " pathEditMode="relative" rAng="0" ptsTypes="AA">
                                      <p:cBhvr>
                                        <p:cTn id="14" dur="800" fill="hold"/>
                                        <p:tgtEl>
                                          <p:spTgt spid="13"/>
                                        </p:tgtEl>
                                        <p:attrNameLst>
                                          <p:attrName>ppt_x</p:attrName>
                                          <p:attrName>ppt_y</p:attrName>
                                        </p:attrNameLst>
                                      </p:cBhvr>
                                      <p:rCtr x="2770" y="0"/>
                                    </p:animMotion>
                                  </p:childTnLst>
                                </p:cTn>
                              </p:par>
                            </p:childTnLst>
                          </p:cTn>
                        </p:par>
                        <p:par>
                          <p:cTn id="15" fill="hold">
                            <p:stCondLst>
                              <p:cond delay="1300"/>
                            </p:stCondLst>
                            <p:childTnLst>
                              <p:par>
                                <p:cTn id="16" presetID="10" presetClass="entr" presetSubtype="0" fill="hold" grpId="0" nodeType="afterEffect">
                                  <p:stCondLst>
                                    <p:cond delay="1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600"/>
                                        <p:tgtEl>
                                          <p:spTgt spid="5"/>
                                        </p:tgtEl>
                                      </p:cBhvr>
                                    </p:animEffect>
                                  </p:childTnLst>
                                </p:cTn>
                              </p:par>
                              <p:par>
                                <p:cTn id="19" presetID="35" presetClass="path" presetSubtype="0" decel="100000" fill="hold" grpId="1" nodeType="withEffect">
                                  <p:stCondLst>
                                    <p:cond delay="50"/>
                                  </p:stCondLst>
                                  <p:childTnLst>
                                    <p:animMotion origin="layout" path="M -0.05553 0.00022 L 2.15471E-6 0.00022 " pathEditMode="relative" rAng="0" ptsTypes="AA">
                                      <p:cBhvr>
                                        <p:cTn id="20" dur="800" fill="hold"/>
                                        <p:tgtEl>
                                          <p:spTgt spid="5"/>
                                        </p:tgtEl>
                                        <p:attrNameLst>
                                          <p:attrName>ppt_x</p:attrName>
                                          <p:attrName>ppt_y</p:attrName>
                                        </p:attrNameLst>
                                      </p:cBhvr>
                                      <p:rCtr x="2770" y="0"/>
                                    </p:animMotion>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600"/>
                                        <p:tgtEl>
                                          <p:spTgt spid="7"/>
                                        </p:tgtEl>
                                      </p:cBhvr>
                                    </p:animEffect>
                                  </p:childTnLst>
                                </p:cTn>
                              </p:par>
                              <p:par>
                                <p:cTn id="24" presetID="35" presetClass="path" presetSubtype="0" decel="100000" fill="hold" grpId="1" nodeType="withEffect">
                                  <p:stCondLst>
                                    <p:cond delay="300"/>
                                  </p:stCondLst>
                                  <p:childTnLst>
                                    <p:animMotion origin="layout" path="M -0.05553 0.00023 L -7.07174E-7 0.00023 " pathEditMode="relative" rAng="0" ptsTypes="AA">
                                      <p:cBhvr>
                                        <p:cTn id="25"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5BDC8D-ACBE-4793-8594-4358F4CEE38F}"/>
              </a:ext>
            </a:extLst>
          </p:cNvPr>
          <p:cNvPicPr>
            <a:picLocks noChangeAspect="1"/>
          </p:cNvPicPr>
          <p:nvPr/>
        </p:nvPicPr>
        <p:blipFill rotWithShape="1">
          <a:blip r:embed="rId3"/>
          <a:srcRect l="5788" t="13647" r="6385" b="24106"/>
          <a:stretch/>
        </p:blipFill>
        <p:spPr>
          <a:xfrm>
            <a:off x="-2623035" y="0"/>
            <a:ext cx="15058628" cy="7124053"/>
          </a:xfrm>
          <a:prstGeom prst="rect">
            <a:avLst/>
          </a:prstGeom>
        </p:spPr>
      </p:pic>
      <p:sp>
        <p:nvSpPr>
          <p:cNvPr id="5" name="Rectangle 4">
            <a:extLst>
              <a:ext uri="{FF2B5EF4-FFF2-40B4-BE49-F238E27FC236}">
                <a16:creationId xmlns:a16="http://schemas.microsoft.com/office/drawing/2014/main" id="{955D9C94-A788-404B-91E2-76E4450429EC}"/>
              </a:ext>
            </a:extLst>
          </p:cNvPr>
          <p:cNvSpPr/>
          <p:nvPr/>
        </p:nvSpPr>
        <p:spPr>
          <a:xfrm>
            <a:off x="882" y="-159819"/>
            <a:ext cx="12548368" cy="7314162"/>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kern="0">
              <a:solidFill>
                <a:sysClr val="windowText" lastClr="000000"/>
              </a:solidFill>
              <a:latin typeface="Segoe UI"/>
            </a:endParaRPr>
          </a:p>
        </p:txBody>
      </p:sp>
      <p:pic>
        <p:nvPicPr>
          <p:cNvPr id="1026" name="Picture 2" descr="Image result for siemens logo transparent white">
            <a:extLst>
              <a:ext uri="{FF2B5EF4-FFF2-40B4-BE49-F238E27FC236}">
                <a16:creationId xmlns:a16="http://schemas.microsoft.com/office/drawing/2014/main" id="{198954CB-B796-4BC9-9FB8-5099CB7D7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921" y="2869494"/>
            <a:ext cx="5522633" cy="125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803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50"/>
                            </p:stCondLst>
                            <p:childTnLst>
                              <p:par>
                                <p:cTn id="9" presetID="10" presetClass="entr" presetSubtype="0" fill="hold" nodeType="afterEffect">
                                  <p:stCondLst>
                                    <p:cond delay="50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9" name="TextBox 38"/>
          <p:cNvSpPr txBox="1"/>
          <p:nvPr/>
        </p:nvSpPr>
        <p:spPr>
          <a:xfrm>
            <a:off x="1431312" y="4413549"/>
            <a:ext cx="9589143" cy="966146"/>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4800" dirty="0">
                <a:solidFill>
                  <a:srgbClr val="FFFFFF"/>
                </a:solidFill>
                <a:latin typeface="Segoe UI Light" panose="020B0502040204020203" pitchFamily="34" charset="0"/>
                <a:cs typeface="Segoe UI Light" panose="020B0502040204020203" pitchFamily="34" charset="0"/>
              </a:rPr>
              <a:t>Intelligent Edge + Intelligent Cloud</a:t>
            </a:r>
          </a:p>
        </p:txBody>
      </p:sp>
      <p:grpSp>
        <p:nvGrpSpPr>
          <p:cNvPr id="40" name="Group 4"/>
          <p:cNvGrpSpPr>
            <a:grpSpLocks noChangeAspect="1"/>
          </p:cNvGrpSpPr>
          <p:nvPr/>
        </p:nvGrpSpPr>
        <p:grpSpPr bwMode="auto">
          <a:xfrm>
            <a:off x="5306838" y="2035087"/>
            <a:ext cx="3016388" cy="2006068"/>
            <a:chOff x="2804" y="1418"/>
            <a:chExt cx="1863" cy="1239"/>
          </a:xfrm>
        </p:grpSpPr>
        <p:sp>
          <p:nvSpPr>
            <p:cNvPr id="4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47" name="Freeform 9"/>
          <p:cNvSpPr>
            <a:spLocks noEditPoints="1"/>
          </p:cNvSpPr>
          <p:nvPr/>
        </p:nvSpPr>
        <p:spPr bwMode="auto">
          <a:xfrm>
            <a:off x="6275061" y="2590439"/>
            <a:ext cx="1133372" cy="730215"/>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w="19050">
            <a:solidFill>
              <a:srgbClr val="4EB1FF"/>
            </a:solid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48" name="Group 12"/>
          <p:cNvGrpSpPr>
            <a:grpSpLocks noChangeAspect="1"/>
          </p:cNvGrpSpPr>
          <p:nvPr/>
        </p:nvGrpSpPr>
        <p:grpSpPr bwMode="auto">
          <a:xfrm>
            <a:off x="8321606" y="2035087"/>
            <a:ext cx="824124" cy="1547861"/>
            <a:chOff x="4666" y="1418"/>
            <a:chExt cx="509" cy="956"/>
          </a:xfrm>
        </p:grpSpPr>
        <p:sp>
          <p:nvSpPr>
            <p:cNvPr id="49"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0"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1"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2"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3"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55" name="Freeform 17"/>
          <p:cNvSpPr>
            <a:spLocks noEditPoints="1"/>
          </p:cNvSpPr>
          <p:nvPr/>
        </p:nvSpPr>
        <p:spPr bwMode="auto">
          <a:xfrm>
            <a:off x="8473802" y="2574248"/>
            <a:ext cx="519733" cy="340012"/>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56" name="Group 20"/>
          <p:cNvGrpSpPr>
            <a:grpSpLocks noChangeAspect="1"/>
          </p:cNvGrpSpPr>
          <p:nvPr/>
        </p:nvGrpSpPr>
        <p:grpSpPr bwMode="auto">
          <a:xfrm>
            <a:off x="3159907" y="2035087"/>
            <a:ext cx="2146931" cy="1478242"/>
            <a:chOff x="1478" y="1418"/>
            <a:chExt cx="1326" cy="913"/>
          </a:xfrm>
        </p:grpSpPr>
        <p:sp>
          <p:nvSpPr>
            <p:cNvPr id="58"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62" name="Freeform 24"/>
          <p:cNvSpPr>
            <a:spLocks noEditPoints="1"/>
          </p:cNvSpPr>
          <p:nvPr/>
        </p:nvSpPr>
        <p:spPr bwMode="auto">
          <a:xfrm>
            <a:off x="3822121" y="2477103"/>
            <a:ext cx="916412" cy="592592"/>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w="12700">
            <a:solidFill>
              <a:srgbClr val="4EB1FF"/>
            </a:solid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Tree>
    <p:extLst>
      <p:ext uri="{BB962C8B-B14F-4D97-AF65-F5344CB8AC3E}">
        <p14:creationId xmlns:p14="http://schemas.microsoft.com/office/powerpoint/2010/main" val="186842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250"/>
                                        <p:tgtEl>
                                          <p:spTgt spid="5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50"/>
                                        <p:tgtEl>
                                          <p:spTgt spid="48"/>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7" grpId="0" animBg="1"/>
      <p:bldP spid="55" grpId="0" animBg="1"/>
      <p:bldP spid="6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2481626"/>
            <a:ext cx="11353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Inner-loop development with containers</a:t>
            </a: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03237" y="3725862"/>
            <a:ext cx="11084103" cy="2308282"/>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b="1" dirty="0">
                <a:latin typeface="+mn-lt"/>
              </a:rPr>
              <a:t>Edit and deploy code instantaneously </a:t>
            </a:r>
          </a:p>
          <a:p>
            <a:pPr defTabSz="951121">
              <a:spcAft>
                <a:spcPts val="1198"/>
              </a:spcAft>
              <a:defRPr/>
            </a:pPr>
            <a:r>
              <a:rPr lang="en-US" b="1" dirty="0">
                <a:latin typeface="+mn-lt"/>
              </a:rPr>
              <a:t>Debug and set breakpoints across microservices</a:t>
            </a:r>
          </a:p>
          <a:p>
            <a:pPr defTabSz="951121">
              <a:spcAft>
                <a:spcPts val="1198"/>
              </a:spcAft>
              <a:defRPr/>
            </a:pPr>
            <a:r>
              <a:rPr lang="en-US" b="1" dirty="0">
                <a:latin typeface="+mn-lt"/>
              </a:rPr>
              <a:t>Seamlessly connect to cloud environments</a:t>
            </a:r>
          </a:p>
          <a:p>
            <a:pPr defTabSz="951121">
              <a:spcAft>
                <a:spcPts val="1198"/>
              </a:spcAft>
              <a:defRPr/>
            </a:pPr>
            <a:endParaRPr lang="en-US" b="1" dirty="0">
              <a:latin typeface="+mn-lt"/>
            </a:endParaRPr>
          </a:p>
        </p:txBody>
      </p:sp>
    </p:spTree>
    <p:extLst>
      <p:ext uri="{BB962C8B-B14F-4D97-AF65-F5344CB8AC3E}">
        <p14:creationId xmlns:p14="http://schemas.microsoft.com/office/powerpoint/2010/main" val="23145138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52 0.00023 L -3.56906E-6 0.00023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600"/>
                                        <p:tgtEl>
                                          <p:spTgt spid="3"/>
                                        </p:tgtEl>
                                      </p:cBhvr>
                                    </p:animEffect>
                                  </p:childTnLst>
                                </p:cTn>
                              </p:par>
                              <p:par>
                                <p:cTn id="13" presetID="35" presetClass="path" presetSubtype="0" decel="100000" fill="hold" grpId="1" nodeType="withEffect">
                                  <p:stCondLst>
                                    <p:cond delay="300"/>
                                  </p:stCondLst>
                                  <p:childTnLst>
                                    <p:animMotion origin="layout" path="M -0.05553 0.00023 L 3.70947E-6 0.00023 " pathEditMode="relative" rAng="0" ptsTypes="AA">
                                      <p:cBhvr>
                                        <p:cTn id="14" dur="800" fill="hold"/>
                                        <p:tgtEl>
                                          <p:spTgt spid="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725862"/>
            <a:ext cx="12436475" cy="3268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503237" y="4030662"/>
            <a:ext cx="5486400" cy="1482045"/>
            <a:chOff x="1265237" y="3738267"/>
            <a:chExt cx="54864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5486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Scott Hanselman</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2400" dirty="0" err="1">
                    <a:solidFill>
                      <a:schemeClr val="bg2">
                        <a:lumMod val="60000"/>
                        <a:lumOff val="40000"/>
                      </a:schemeClr>
                    </a:solidFill>
                    <a:latin typeface="Segoe UI Semibold" panose="020B0702040204020203" pitchFamily="34" charset="0"/>
                    <a:cs typeface="Segoe UI Semibold" panose="020B0702040204020203" pitchFamily="34" charset="0"/>
                  </a:rPr>
                  <a:t>shanselman</a:t>
                </a:r>
                <a:endParaRPr lang="en-US" sz="24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
        <p:nvSpPr>
          <p:cNvPr id="10" name="Title 1">
            <a:extLst>
              <a:ext uri="{FF2B5EF4-FFF2-40B4-BE49-F238E27FC236}">
                <a16:creationId xmlns:a16="http://schemas.microsoft.com/office/drawing/2014/main" id="{9CE815D3-B786-48BC-9C27-936F2D09D66D}"/>
              </a:ext>
            </a:extLst>
          </p:cNvPr>
          <p:cNvSpPr txBox="1">
            <a:spLocks/>
          </p:cNvSpPr>
          <p:nvPr/>
        </p:nvSpPr>
        <p:spPr>
          <a:xfrm>
            <a:off x="579437" y="2481626"/>
            <a:ext cx="11353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Inner-loop development with containers</a:t>
            </a:r>
          </a:p>
        </p:txBody>
      </p:sp>
    </p:spTree>
    <p:extLst>
      <p:ext uri="{BB962C8B-B14F-4D97-AF65-F5344CB8AC3E}">
        <p14:creationId xmlns:p14="http://schemas.microsoft.com/office/powerpoint/2010/main" val="147984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1439862"/>
            <a:ext cx="10210800" cy="1846633"/>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Visual Studio Connected Environment for AKS</a:t>
            </a:r>
            <a:endParaRPr lang="en-US" sz="5400" dirty="0">
              <a:solidFill>
                <a:srgbClr val="FFFFFF"/>
              </a:solidFill>
            </a:endParaRP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03237" y="3979498"/>
            <a:ext cx="11084103" cy="1766595"/>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b="1" dirty="0">
                <a:latin typeface="+mn-lt"/>
              </a:rPr>
              <a:t>Iteratively develop with speed on Kubernetes</a:t>
            </a:r>
          </a:p>
          <a:p>
            <a:pPr defTabSz="951121">
              <a:spcAft>
                <a:spcPts val="1198"/>
              </a:spcAft>
              <a:defRPr/>
            </a:pPr>
            <a:r>
              <a:rPr lang="en-US" b="1" dirty="0">
                <a:latin typeface="+mn-lt"/>
              </a:rPr>
              <a:t>Test in your team’s shared environment</a:t>
            </a:r>
          </a:p>
          <a:p>
            <a:pPr defTabSz="951121">
              <a:spcAft>
                <a:spcPts val="1198"/>
              </a:spcAft>
              <a:defRPr/>
            </a:pPr>
            <a:r>
              <a:rPr lang="en-US" b="1" dirty="0">
                <a:latin typeface="+mn-lt"/>
              </a:rPr>
              <a:t>Harness the power of open ecosystems</a:t>
            </a:r>
          </a:p>
        </p:txBody>
      </p:sp>
      <p:sp>
        <p:nvSpPr>
          <p:cNvPr id="6" name="Rectangle: Rounded Corners 5">
            <a:extLst>
              <a:ext uri="{FF2B5EF4-FFF2-40B4-BE49-F238E27FC236}">
                <a16:creationId xmlns:a16="http://schemas.microsoft.com/office/drawing/2014/main" id="{5DCF25C3-040B-4619-91FB-19783D91308A}"/>
              </a:ext>
            </a:extLst>
          </p:cNvPr>
          <p:cNvSpPr/>
          <p:nvPr/>
        </p:nvSpPr>
        <p:spPr bwMode="auto">
          <a:xfrm>
            <a:off x="639329" y="803800"/>
            <a:ext cx="1143000" cy="5334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
        <p:nvSpPr>
          <p:cNvPr id="5" name="Rectangle 4">
            <a:extLst>
              <a:ext uri="{FF2B5EF4-FFF2-40B4-BE49-F238E27FC236}">
                <a16:creationId xmlns:a16="http://schemas.microsoft.com/office/drawing/2014/main" id="{51E2A66A-8325-453B-B835-41E2A868CB56}"/>
              </a:ext>
            </a:extLst>
          </p:cNvPr>
          <p:cNvSpPr/>
          <p:nvPr/>
        </p:nvSpPr>
        <p:spPr>
          <a:xfrm>
            <a:off x="579437" y="3286495"/>
            <a:ext cx="7263912" cy="584775"/>
          </a:xfrm>
          <a:prstGeom prst="rect">
            <a:avLst/>
          </a:prstGeom>
        </p:spPr>
        <p:txBody>
          <a:bodyPr wrap="none">
            <a:spAutoFit/>
          </a:bodyPr>
          <a:lstStyle/>
          <a:p>
            <a:pPr defTabSz="951121">
              <a:spcAft>
                <a:spcPts val="1198"/>
              </a:spcAft>
              <a:defRPr/>
            </a:pPr>
            <a:r>
              <a:rPr lang="en-US" sz="3200" dirty="0">
                <a:solidFill>
                  <a:schemeClr val="bg2">
                    <a:lumMod val="40000"/>
                    <a:lumOff val="60000"/>
                  </a:schemeClr>
                </a:solidFill>
              </a:rPr>
              <a:t>Inner-loop development with containers</a:t>
            </a:r>
          </a:p>
        </p:txBody>
      </p:sp>
    </p:spTree>
    <p:extLst>
      <p:ext uri="{BB962C8B-B14F-4D97-AF65-F5344CB8AC3E}">
        <p14:creationId xmlns:p14="http://schemas.microsoft.com/office/powerpoint/2010/main" val="85457484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200"/>
                                  </p:stCondLst>
                                  <p:childTnLst>
                                    <p:animMotion origin="layout" path="M -0.05553 0.00023 L -3.31887E-8 0.00023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7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600"/>
                                        <p:tgtEl>
                                          <p:spTgt spid="5"/>
                                        </p:tgtEl>
                                      </p:cBhvr>
                                    </p:animEffect>
                                  </p:childTnLst>
                                </p:cTn>
                              </p:par>
                              <p:par>
                                <p:cTn id="13" presetID="35" presetClass="path" presetSubtype="0" decel="100000" fill="hold" grpId="1" nodeType="withEffect">
                                  <p:stCondLst>
                                    <p:cond delay="500"/>
                                  </p:stCondLst>
                                  <p:childTnLst>
                                    <p:animMotion origin="layout" path="M -0.05553 0.00022 L -2.02961E-6 0.00022 " pathEditMode="relative" rAng="0" ptsTypes="AA">
                                      <p:cBhvr>
                                        <p:cTn id="14" dur="800" fill="hold"/>
                                        <p:tgtEl>
                                          <p:spTgt spid="5"/>
                                        </p:tgtEl>
                                        <p:attrNameLst>
                                          <p:attrName>ppt_x</p:attrName>
                                          <p:attrName>ppt_y</p:attrName>
                                        </p:attrNameLst>
                                      </p:cBhvr>
                                      <p:rCtr x="2770" y="0"/>
                                    </p:animMotion>
                                  </p:childTnLst>
                                </p:cTn>
                              </p:par>
                              <p:par>
                                <p:cTn id="15" presetID="10" presetClass="entr" presetSubtype="0" fill="hold" grpId="0" nodeType="with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600"/>
                                        <p:tgtEl>
                                          <p:spTgt spid="3"/>
                                        </p:tgtEl>
                                      </p:cBhvr>
                                    </p:animEffect>
                                  </p:childTnLst>
                                </p:cTn>
                              </p:par>
                              <p:par>
                                <p:cTn id="18" presetID="35" presetClass="path" presetSubtype="0" decel="100000" fill="hold" grpId="1" nodeType="withEffect">
                                  <p:stCondLst>
                                    <p:cond delay="900"/>
                                  </p:stCondLst>
                                  <p:childTnLst>
                                    <p:animMotion origin="layout" path="M -0.05553 0.00023 L 3.70947E-6 0.00023 " pathEditMode="relative" rAng="0" ptsTypes="AA">
                                      <p:cBhvr>
                                        <p:cTn id="19" dur="800" fill="hold"/>
                                        <p:tgtEl>
                                          <p:spTgt spid="3"/>
                                        </p:tgtEl>
                                        <p:attrNameLst>
                                          <p:attrName>ppt_x</p:attrName>
                                          <p:attrName>ppt_y</p:attrName>
                                        </p:attrNameLst>
                                      </p:cBhvr>
                                      <p:rCtr x="2770" y="0"/>
                                    </p:animMotion>
                                  </p:childTnLst>
                                </p:cTn>
                              </p:par>
                              <p:par>
                                <p:cTn id="20" presetID="10" presetClass="entr" presetSubtype="0" fill="hold" grpId="0" nodeType="withEffect">
                                  <p:stCondLst>
                                    <p:cond delay="1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animBg="1"/>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10124" y="2936944"/>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800" b="0" i="0" u="none" strike="noStrike" kern="1200" cap="none" spc="-102" normalizeH="0" baseline="0" noProof="0" dirty="0">
                <a:ln w="3175">
                  <a:noFill/>
                </a:ln>
                <a:solidFill>
                  <a:srgbClr val="FFFFFF"/>
                </a:solidFill>
                <a:effectLst/>
                <a:uLnTx/>
                <a:uFillTx/>
                <a:ea typeface="+mn-ea"/>
                <a:cs typeface="Segoe UI Semilight" panose="020B0402040204020203" pitchFamily="34" charset="0"/>
              </a:rPr>
              <a:t>DevOps</a:t>
            </a:r>
          </a:p>
        </p:txBody>
      </p:sp>
    </p:spTree>
    <p:extLst>
      <p:ext uri="{BB962C8B-B14F-4D97-AF65-F5344CB8AC3E}">
        <p14:creationId xmlns:p14="http://schemas.microsoft.com/office/powerpoint/2010/main" val="223971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53 0.00023 L 4.10774E-6 0.00023 " pathEditMode="relative" rAng="0" ptsTypes="AA">
                                      <p:cBhvr>
                                        <p:cTn id="9" dur="800" fill="hold"/>
                                        <p:tgtEl>
                                          <p:spTgt spid="2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Rounded Corners 1"/>
          <p:cNvSpPr/>
          <p:nvPr/>
        </p:nvSpPr>
        <p:spPr bwMode="auto">
          <a:xfrm>
            <a:off x="1874837" y="3394386"/>
            <a:ext cx="8551214" cy="2278167"/>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 name="Rectangle 4"/>
          <p:cNvSpPr/>
          <p:nvPr/>
        </p:nvSpPr>
        <p:spPr bwMode="auto">
          <a:xfrm>
            <a:off x="1614193" y="5185023"/>
            <a:ext cx="1837093" cy="849281"/>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Rectangle 102"/>
          <p:cNvSpPr/>
          <p:nvPr/>
        </p:nvSpPr>
        <p:spPr bwMode="auto">
          <a:xfrm>
            <a:off x="2460205" y="1037777"/>
            <a:ext cx="7560488" cy="671726"/>
          </a:xfrm>
          <a:prstGeom prst="rect">
            <a:avLst/>
          </a:prstGeom>
          <a:noFill/>
          <a:ln w="10795" cap="flat" cmpd="sng" algn="ctr">
            <a:noFill/>
            <a:prstDash val="solid"/>
            <a:headEnd type="none" w="med" len="med"/>
            <a:tailEnd type="none" w="med" len="med"/>
          </a:ln>
          <a:effectLst/>
        </p:spPr>
        <p:txBody>
          <a:bodyPr vert="horz" wrap="square" lIns="9144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4EB1FF"/>
                </a:solidFill>
                <a:effectLst/>
                <a:uLnTx/>
                <a:uFillTx/>
                <a:latin typeface="Segoe UI Semilight" panose="020B0402040204020203" pitchFamily="34" charset="0"/>
                <a:ea typeface="+mn-ea"/>
                <a:cs typeface="Segoe UI Semilight" panose="020B0402040204020203" pitchFamily="34" charset="0"/>
              </a:rPr>
              <a:t>Complete DevOps solution</a:t>
            </a:r>
          </a:p>
        </p:txBody>
      </p:sp>
      <p:sp>
        <p:nvSpPr>
          <p:cNvPr id="104" name="TextBox 103"/>
          <p:cNvSpPr txBox="1"/>
          <p:nvPr/>
        </p:nvSpPr>
        <p:spPr>
          <a:xfrm>
            <a:off x="2918610" y="418300"/>
            <a:ext cx="6643678" cy="8771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4200" b="0" i="0" u="none" strike="noStrike" kern="1200" cap="none" spc="0" normalizeH="0" baseline="0" noProof="0" dirty="0">
                <a:ln>
                  <a:noFill/>
                </a:ln>
                <a:solidFill>
                  <a:srgbClr val="FFFFFF"/>
                </a:solidFill>
                <a:effectLst/>
                <a:uLnTx/>
                <a:uFillTx/>
                <a:latin typeface="Segoe UI Light"/>
                <a:ea typeface="+mn-ea"/>
                <a:cs typeface="+mn-cs"/>
              </a:rPr>
              <a:t>Visual Studio Team Services</a:t>
            </a:r>
          </a:p>
        </p:txBody>
      </p:sp>
      <p:grpSp>
        <p:nvGrpSpPr>
          <p:cNvPr id="6" name="Group 5"/>
          <p:cNvGrpSpPr/>
          <p:nvPr/>
        </p:nvGrpSpPr>
        <p:grpSpPr>
          <a:xfrm>
            <a:off x="1640029" y="4359519"/>
            <a:ext cx="473952" cy="620868"/>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15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14" name="Group 13"/>
          <p:cNvGrpSpPr/>
          <p:nvPr/>
        </p:nvGrpSpPr>
        <p:grpSpPr>
          <a:xfrm>
            <a:off x="839064" y="5318431"/>
            <a:ext cx="2071546" cy="1455431"/>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26" name="TextBox 425"/>
            <p:cNvSpPr txBox="1"/>
            <p:nvPr/>
          </p:nvSpPr>
          <p:spPr>
            <a:xfrm>
              <a:off x="1169858" y="6277787"/>
              <a:ext cx="1659024" cy="35913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Developers</a:t>
              </a:r>
            </a:p>
          </p:txBody>
        </p:sp>
      </p:grpSp>
      <p:grpSp>
        <p:nvGrpSpPr>
          <p:cNvPr id="20" name="Group 19"/>
          <p:cNvGrpSpPr/>
          <p:nvPr/>
        </p:nvGrpSpPr>
        <p:grpSpPr>
          <a:xfrm>
            <a:off x="5427817" y="2216807"/>
            <a:ext cx="2114466" cy="1939337"/>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 name="Group 14"/>
          <p:cNvGrpSpPr/>
          <p:nvPr/>
        </p:nvGrpSpPr>
        <p:grpSpPr>
          <a:xfrm>
            <a:off x="1063810" y="2216807"/>
            <a:ext cx="2283137" cy="1939337"/>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grpSp>
        <p:nvGrpSpPr>
          <p:cNvPr id="19" name="Group 18"/>
          <p:cNvGrpSpPr/>
          <p:nvPr/>
        </p:nvGrpSpPr>
        <p:grpSpPr>
          <a:xfrm>
            <a:off x="3270197" y="2216807"/>
            <a:ext cx="2142494" cy="1937670"/>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1" name="Group 20"/>
          <p:cNvGrpSpPr/>
          <p:nvPr/>
        </p:nvGrpSpPr>
        <p:grpSpPr>
          <a:xfrm>
            <a:off x="7438008" y="2216807"/>
            <a:ext cx="2245673" cy="1939336"/>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EAEAEA"/>
                  </a:solidFill>
                  <a:effectLst/>
                  <a:uLnTx/>
                  <a:uFillTx/>
                  <a:latin typeface="Segoe UI"/>
                  <a:ea typeface="+mn-ea"/>
                  <a:cs typeface="+mn-cs"/>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 name="Group 22"/>
          <p:cNvGrpSpPr/>
          <p:nvPr/>
        </p:nvGrpSpPr>
        <p:grpSpPr>
          <a:xfrm>
            <a:off x="3423902" y="2216807"/>
            <a:ext cx="8013546" cy="3510247"/>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EAEAEA"/>
                  </a:solidFill>
                  <a:effectLst/>
                  <a:uLnTx/>
                  <a:uFillTx/>
                  <a:latin typeface="Segoe UI"/>
                  <a:ea typeface="+mn-ea"/>
                  <a:cs typeface="+mn-cs"/>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s7d2.scene7.com/is/image/ColumbiaSportswear2/11-09_15999_C_U_GiftGuide_Hero_v6_D?$aem_jpeg$&amp;scl=1">
            <a:extLst>
              <a:ext uri="{FF2B5EF4-FFF2-40B4-BE49-F238E27FC236}">
                <a16:creationId xmlns:a16="http://schemas.microsoft.com/office/drawing/2014/main" id="{0FD46FD4-8D2F-43DE-8408-AD7E64BBE5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02" y="10"/>
            <a:ext cx="12434691" cy="69945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77889A-6E40-42DB-9239-44E630C7F286}"/>
              </a:ext>
            </a:extLst>
          </p:cNvPr>
          <p:cNvSpPr/>
          <p:nvPr/>
        </p:nvSpPr>
        <p:spPr>
          <a:xfrm>
            <a:off x="882" y="-159819"/>
            <a:ext cx="12548368" cy="7314162"/>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kern="0">
              <a:solidFill>
                <a:sysClr val="windowText" lastClr="000000"/>
              </a:solidFill>
              <a:latin typeface="Segoe UI"/>
            </a:endParaRPr>
          </a:p>
        </p:txBody>
      </p:sp>
      <p:pic>
        <p:nvPicPr>
          <p:cNvPr id="2052" name="Picture 4" descr="Image result for Columbia Sportswear logo white transparent">
            <a:extLst>
              <a:ext uri="{FF2B5EF4-FFF2-40B4-BE49-F238E27FC236}">
                <a16:creationId xmlns:a16="http://schemas.microsoft.com/office/drawing/2014/main" id="{A5BC4933-E962-4F4A-A4C8-162FF70EC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685" y="2535515"/>
            <a:ext cx="5848285" cy="155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549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50"/>
                            </p:stCondLst>
                            <p:childTnLst>
                              <p:par>
                                <p:cTn id="9" presetID="10" presetClass="entr" presetSubtype="0" fill="hold" nodeType="afterEffect">
                                  <p:stCondLst>
                                    <p:cond delay="50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DevOps</a:t>
            </a:r>
            <a:endParaRPr lang="en-US" sz="1200" dirty="0"/>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5486400" cy="1482045"/>
            <a:chOff x="1265237" y="3738267"/>
            <a:chExt cx="54864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5486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solidFill>
                </a:rPr>
                <a:t>Donovan Brown</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2400" dirty="0" err="1">
                    <a:solidFill>
                      <a:schemeClr val="bg2">
                        <a:lumMod val="60000"/>
                        <a:lumOff val="40000"/>
                      </a:schemeClr>
                    </a:solidFill>
                    <a:latin typeface="Segoe UI Semibold" panose="020B0702040204020203" pitchFamily="34" charset="0"/>
                    <a:cs typeface="Segoe UI Semibold" panose="020B0702040204020203" pitchFamily="34" charset="0"/>
                  </a:rPr>
                  <a:t>donovanbrown</a:t>
                </a:r>
                <a:endParaRPr lang="en-US" sz="24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916237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2430462"/>
            <a:ext cx="10210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Azure DevOps Projects</a:t>
            </a: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03237" y="3446098"/>
            <a:ext cx="11084103" cy="1766595"/>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b="1" dirty="0">
                <a:latin typeface="+mn-lt"/>
              </a:rPr>
              <a:t>Easily configure CI/CD + application monitoring </a:t>
            </a:r>
          </a:p>
          <a:p>
            <a:pPr defTabSz="951121">
              <a:spcAft>
                <a:spcPts val="1198"/>
              </a:spcAft>
              <a:defRPr/>
            </a:pPr>
            <a:r>
              <a:rPr lang="en-US" b="1" dirty="0">
                <a:latin typeface="+mn-lt"/>
              </a:rPr>
              <a:t>Works with .NET, Java, NodeJS, Python, PHP</a:t>
            </a:r>
          </a:p>
          <a:p>
            <a:pPr defTabSz="951121">
              <a:spcAft>
                <a:spcPts val="1198"/>
              </a:spcAft>
              <a:defRPr/>
            </a:pPr>
            <a:r>
              <a:rPr lang="en-US" b="1" dirty="0">
                <a:latin typeface="+mn-lt"/>
              </a:rPr>
              <a:t>Supports both Visual Studio Team Services and GitHub</a:t>
            </a:r>
          </a:p>
        </p:txBody>
      </p:sp>
      <p:sp>
        <p:nvSpPr>
          <p:cNvPr id="6" name="Rectangle: Rounded Corners 5">
            <a:extLst>
              <a:ext uri="{FF2B5EF4-FFF2-40B4-BE49-F238E27FC236}">
                <a16:creationId xmlns:a16="http://schemas.microsoft.com/office/drawing/2014/main" id="{5DCF25C3-040B-4619-91FB-19783D91308A}"/>
              </a:ext>
            </a:extLst>
          </p:cNvPr>
          <p:cNvSpPr/>
          <p:nvPr/>
        </p:nvSpPr>
        <p:spPr bwMode="auto">
          <a:xfrm>
            <a:off x="639329" y="1897062"/>
            <a:ext cx="1143000" cy="5334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Tree>
    <p:extLst>
      <p:ext uri="{BB962C8B-B14F-4D97-AF65-F5344CB8AC3E}">
        <p14:creationId xmlns:p14="http://schemas.microsoft.com/office/powerpoint/2010/main" val="22838148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200"/>
                                  </p:stCondLst>
                                  <p:childTnLst>
                                    <p:animMotion origin="layout" path="M -0.05553 0.00023 L -3.31887E-8 0.00023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600"/>
                                        <p:tgtEl>
                                          <p:spTgt spid="3"/>
                                        </p:tgtEl>
                                      </p:cBhvr>
                                    </p:animEffect>
                                  </p:childTnLst>
                                </p:cTn>
                              </p:par>
                              <p:par>
                                <p:cTn id="13" presetID="35" presetClass="path" presetSubtype="0" decel="100000" fill="hold" grpId="1" nodeType="withEffect">
                                  <p:stCondLst>
                                    <p:cond delay="900"/>
                                  </p:stCondLst>
                                  <p:childTnLst>
                                    <p:animMotion origin="layout" path="M -0.05553 0.00023 L 3.70947E-6 0.00023 " pathEditMode="relative" rAng="0" ptsTypes="AA">
                                      <p:cBhvr>
                                        <p:cTn id="14" dur="800" fill="hold"/>
                                        <p:tgtEl>
                                          <p:spTgt spid="3"/>
                                        </p:tgtEl>
                                        <p:attrNameLst>
                                          <p:attrName>ppt_x</p:attrName>
                                          <p:attrName>ppt_y</p:attrName>
                                        </p:attrNameLst>
                                      </p:cBhvr>
                                      <p:rCtr x="2770" y="0"/>
                                    </p:animMotion>
                                  </p:childTnLst>
                                </p:cTn>
                              </p:par>
                              <p:par>
                                <p:cTn id="15" presetID="10" presetClass="entr" presetSubtype="0" fill="hold" grpId="0" nodeType="withEffect">
                                  <p:stCondLst>
                                    <p:cond delay="1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09196" y="2936944"/>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800" b="0" i="0" u="none" strike="noStrike" kern="1200" cap="none" spc="-102" normalizeH="0" baseline="0" noProof="0" dirty="0">
                <a:ln w="3175">
                  <a:noFill/>
                </a:ln>
                <a:solidFill>
                  <a:srgbClr val="FFFFFF"/>
                </a:solidFill>
                <a:effectLst/>
                <a:uLnTx/>
                <a:uFillTx/>
                <a:ea typeface="+mn-ea"/>
                <a:cs typeface="Segoe UI Semilight" panose="020B0402040204020203" pitchFamily="34" charset="0"/>
              </a:rPr>
              <a:t>Data</a:t>
            </a:r>
          </a:p>
        </p:txBody>
      </p:sp>
    </p:spTree>
    <p:extLst>
      <p:ext uri="{BB962C8B-B14F-4D97-AF65-F5344CB8AC3E}">
        <p14:creationId xmlns:p14="http://schemas.microsoft.com/office/powerpoint/2010/main" val="403355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53 0.00023 L 4.10774E-6 0.00023 " pathEditMode="relative" rAng="0" ptsTypes="AA">
                                      <p:cBhvr>
                                        <p:cTn id="9" dur="800" fill="hold"/>
                                        <p:tgtEl>
                                          <p:spTgt spid="2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811461"/>
            <a:ext cx="12436475" cy="41830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099958"/>
            <a:ext cx="5749255"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SQL Server 2017</a:t>
            </a:r>
          </a:p>
        </p:txBody>
      </p:sp>
      <p:sp>
        <p:nvSpPr>
          <p:cNvPr id="7" name="Rectangle 6"/>
          <p:cNvSpPr/>
          <p:nvPr/>
        </p:nvSpPr>
        <p:spPr>
          <a:xfrm>
            <a:off x="655637" y="4106862"/>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Run on Windows Server, Linux, Docker</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Industry leading performance with adaptive query processing </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In-database advanced Machine Learning with R and Python</a:t>
            </a:r>
          </a:p>
        </p:txBody>
      </p:sp>
      <p:pic>
        <p:nvPicPr>
          <p:cNvPr id="6" name="Graphic 5">
            <a:extLst>
              <a:ext uri="{FF2B5EF4-FFF2-40B4-BE49-F238E27FC236}">
                <a16:creationId xmlns:a16="http://schemas.microsoft.com/office/drawing/2014/main" id="{12225FF7-5D19-493C-BFBB-F11067297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142" y="249876"/>
            <a:ext cx="1720996" cy="2294661"/>
          </a:xfrm>
          <a:prstGeom prst="rect">
            <a:avLst/>
          </a:prstGeom>
        </p:spPr>
      </p:pic>
      <p:sp>
        <p:nvSpPr>
          <p:cNvPr id="9" name="TextBox 8">
            <a:extLst>
              <a:ext uri="{FF2B5EF4-FFF2-40B4-BE49-F238E27FC236}">
                <a16:creationId xmlns:a16="http://schemas.microsoft.com/office/drawing/2014/main" id="{E679A5C5-2E09-48D4-AA00-4E8FA87571D7}"/>
              </a:ext>
            </a:extLst>
          </p:cNvPr>
          <p:cNvSpPr txBox="1"/>
          <p:nvPr/>
        </p:nvSpPr>
        <p:spPr>
          <a:xfrm>
            <a:off x="960437" y="1131960"/>
            <a:ext cx="1426406" cy="129850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00" dirty="0">
                <a:solidFill>
                  <a:srgbClr val="D2D2D2">
                    <a:lumMod val="25000"/>
                  </a:srgbClr>
                </a:solidFill>
                <a:latin typeface="Segoe UI"/>
                <a:cs typeface="Segoe UI Semibold" panose="020B0702040204020203" pitchFamily="34" charset="0"/>
              </a:rPr>
              <a:t>SQL Server</a:t>
            </a:r>
            <a:br>
              <a:rPr lang="en-US" sz="2400" dirty="0">
                <a:solidFill>
                  <a:srgbClr val="D2D2D2">
                    <a:lumMod val="25000"/>
                  </a:srgbClr>
                </a:solidFill>
                <a:latin typeface="Segoe UI Semibold" panose="020B0702040204020203" pitchFamily="34" charset="0"/>
                <a:cs typeface="Segoe UI Semibold" panose="020B0702040204020203" pitchFamily="34" charset="0"/>
              </a:rPr>
            </a:br>
            <a:r>
              <a:rPr lang="en-US" sz="2400" dirty="0">
                <a:solidFill>
                  <a:srgbClr val="D2D2D2">
                    <a:lumMod val="25000"/>
                  </a:srgbClr>
                </a:solidFill>
                <a:latin typeface="Segoe UI Semibold" panose="020B0702040204020203" pitchFamily="34" charset="0"/>
                <a:cs typeface="Segoe UI Semibold" panose="020B0702040204020203" pitchFamily="34" charset="0"/>
              </a:rPr>
              <a:t>2017</a:t>
            </a:r>
          </a:p>
        </p:txBody>
      </p:sp>
    </p:spTree>
    <p:extLst>
      <p:ext uri="{BB962C8B-B14F-4D97-AF65-F5344CB8AC3E}">
        <p14:creationId xmlns:p14="http://schemas.microsoft.com/office/powerpoint/2010/main" val="2927706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600"/>
                                        <p:tgtEl>
                                          <p:spTgt spid="6"/>
                                        </p:tgtEl>
                                      </p:cBhvr>
                                    </p:animEffect>
                                  </p:childTnLst>
                                </p:cTn>
                              </p:par>
                              <p:par>
                                <p:cTn id="13" presetID="35" presetClass="path" presetSubtype="0" decel="100000" fill="hold" nodeType="withEffect">
                                  <p:stCondLst>
                                    <p:cond delay="0"/>
                                  </p:stCondLst>
                                  <p:childTnLst>
                                    <p:animMotion origin="layout" path="M -0.05553 0.00022 L -1.74113E-6 0.00022 " pathEditMode="relative" rAng="0" ptsTypes="AA">
                                      <p:cBhvr>
                                        <p:cTn id="14" dur="800" fill="hold"/>
                                        <p:tgtEl>
                                          <p:spTgt spid="6"/>
                                        </p:tgtEl>
                                        <p:attrNameLst>
                                          <p:attrName>ppt_x</p:attrName>
                                          <p:attrName>ppt_y</p:attrName>
                                        </p:attrNameLst>
                                      </p:cBhvr>
                                      <p:rCtr x="2770" y="0"/>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600"/>
                                        <p:tgtEl>
                                          <p:spTgt spid="9"/>
                                        </p:tgtEl>
                                      </p:cBhvr>
                                    </p:animEffect>
                                  </p:childTnLst>
                                </p:cTn>
                              </p:par>
                              <p:par>
                                <p:cTn id="18" presetID="35" presetClass="path" presetSubtype="0" decel="100000" fill="hold" grpId="1" nodeType="withEffect">
                                  <p:stCondLst>
                                    <p:cond delay="0"/>
                                  </p:stCondLst>
                                  <p:childTnLst>
                                    <p:animMotion origin="layout" path="M -0.05553 0.00023 L -1.74113E-6 0.00023 " pathEditMode="relative" rAng="0" ptsTypes="AA">
                                      <p:cBhvr>
                                        <p:cTn id="19" dur="800" fill="hold"/>
                                        <p:tgtEl>
                                          <p:spTgt spid="9"/>
                                        </p:tgtEl>
                                        <p:attrNameLst>
                                          <p:attrName>ppt_x</p:attrName>
                                          <p:attrName>ppt_y</p:attrName>
                                        </p:attrNameLst>
                                      </p:cBhvr>
                                      <p:rCtr x="2770" y="0"/>
                                    </p:animMotion>
                                  </p:childTnLst>
                                </p:cTn>
                              </p:par>
                            </p:childTnLst>
                          </p:cTn>
                        </p:par>
                        <p:par>
                          <p:cTn id="20" fill="hold">
                            <p:stCondLst>
                              <p:cond delay="1300"/>
                            </p:stCondLst>
                            <p:childTnLst>
                              <p:par>
                                <p:cTn id="21" presetID="10" presetClass="entr" presetSubtype="0" fill="hold" grpId="0" nodeType="afterEffect">
                                  <p:stCondLst>
                                    <p:cond delay="1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600"/>
                                        <p:tgtEl>
                                          <p:spTgt spid="5"/>
                                        </p:tgtEl>
                                      </p:cBhvr>
                                    </p:animEffect>
                                  </p:childTnLst>
                                </p:cTn>
                              </p:par>
                              <p:par>
                                <p:cTn id="24" presetID="35" presetClass="path" presetSubtype="0" decel="100000" fill="hold" grpId="1" nodeType="withEffect">
                                  <p:stCondLst>
                                    <p:cond delay="50"/>
                                  </p:stCondLst>
                                  <p:childTnLst>
                                    <p:animMotion origin="layout" path="M -0.05553 0.00022 L -7.32704E-7 0.00022 " pathEditMode="relative" rAng="0" ptsTypes="AA">
                                      <p:cBhvr>
                                        <p:cTn id="25" dur="800" fill="hold"/>
                                        <p:tgtEl>
                                          <p:spTgt spid="5"/>
                                        </p:tgtEl>
                                        <p:attrNameLst>
                                          <p:attrName>ppt_x</p:attrName>
                                          <p:attrName>ppt_y</p:attrName>
                                        </p:attrNameLst>
                                      </p:cBhvr>
                                      <p:rCtr x="2770" y="0"/>
                                    </p:animMotion>
                                  </p:childTnLst>
                                </p:cTn>
                              </p:par>
                              <p:par>
                                <p:cTn id="26" presetID="10" presetClass="entr" presetSubtype="0"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600"/>
                                        <p:tgtEl>
                                          <p:spTgt spid="7"/>
                                        </p:tgtEl>
                                      </p:cBhvr>
                                    </p:animEffect>
                                  </p:childTnLst>
                                </p:cTn>
                              </p:par>
                              <p:par>
                                <p:cTn id="29" presetID="35" presetClass="path" presetSubtype="0" decel="100000" fill="hold" grpId="1" nodeType="withEffect">
                                  <p:stCondLst>
                                    <p:cond delay="300"/>
                                  </p:stCondLst>
                                  <p:childTnLst>
                                    <p:animMotion origin="layout" path="M -0.05553 0.00023 L -7.07174E-7 0.00023 " pathEditMode="relative" rAng="0" ptsTypes="AA">
                                      <p:cBhvr>
                                        <p:cTn id="30"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0F2AF76-8A36-4CBB-9DB4-5719C6DD9C5E}"/>
              </a:ext>
            </a:extLst>
          </p:cNvPr>
          <p:cNvSpPr txBox="1">
            <a:spLocks/>
          </p:cNvSpPr>
          <p:nvPr/>
        </p:nvSpPr>
        <p:spPr>
          <a:xfrm>
            <a:off x="3856037" y="2848115"/>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150000"/>
              </a:lnSpc>
            </a:pPr>
            <a:r>
              <a:rPr lang="en-US" sz="5400" dirty="0">
                <a:solidFill>
                  <a:schemeClr val="bg1"/>
                </a:solidFill>
                <a:latin typeface="Segoe UI Light" panose="020B0502040204020203" pitchFamily="34" charset="0"/>
                <a:cs typeface="Segoe UI Light" panose="020B0502040204020203" pitchFamily="34" charset="0"/>
              </a:rPr>
              <a:t>Any developer </a:t>
            </a:r>
            <a:br>
              <a:rPr lang="en-US" sz="5400" dirty="0">
                <a:solidFill>
                  <a:schemeClr val="bg1"/>
                </a:solidFill>
                <a:latin typeface="Segoe UI Light" panose="020B0502040204020203" pitchFamily="34" charset="0"/>
                <a:cs typeface="Segoe UI Light" panose="020B0502040204020203" pitchFamily="34" charset="0"/>
              </a:rPr>
            </a:br>
            <a:r>
              <a:rPr lang="en-US" sz="5400" dirty="0">
                <a:solidFill>
                  <a:schemeClr val="bg1"/>
                </a:solidFill>
                <a:latin typeface="Segoe UI Light" panose="020B0502040204020203" pitchFamily="34" charset="0"/>
                <a:cs typeface="Segoe UI Light" panose="020B0502040204020203" pitchFamily="34" charset="0"/>
              </a:rPr>
              <a:t>Any app </a:t>
            </a:r>
            <a:br>
              <a:rPr lang="en-US" sz="5400" dirty="0">
                <a:solidFill>
                  <a:schemeClr val="bg1"/>
                </a:solidFill>
                <a:latin typeface="Segoe UI Light" panose="020B0502040204020203" pitchFamily="34" charset="0"/>
                <a:cs typeface="Segoe UI Light" panose="020B0502040204020203" pitchFamily="34" charset="0"/>
              </a:rPr>
            </a:br>
            <a:r>
              <a:rPr lang="en-US" sz="54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28458904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a:off x="0" y="0"/>
            <a:ext cx="12436475" cy="281146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099958"/>
            <a:ext cx="105156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Azure SQL Database</a:t>
            </a:r>
          </a:p>
        </p:txBody>
      </p:sp>
      <p:sp>
        <p:nvSpPr>
          <p:cNvPr id="7" name="Rectangle 6"/>
          <p:cNvSpPr/>
          <p:nvPr/>
        </p:nvSpPr>
        <p:spPr>
          <a:xfrm>
            <a:off x="655637" y="4106862"/>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SQL Server as a Service</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Highly available, durable, secure, fault tolerant—built-in</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Intelligence built-in for auto-tuning and threat detection</a:t>
            </a:r>
          </a:p>
        </p:txBody>
      </p:sp>
      <p:pic>
        <p:nvPicPr>
          <p:cNvPr id="6" name="Graphic 5">
            <a:extLst>
              <a:ext uri="{FF2B5EF4-FFF2-40B4-BE49-F238E27FC236}">
                <a16:creationId xmlns:a16="http://schemas.microsoft.com/office/drawing/2014/main" id="{12225FF7-5D19-493C-BFBB-F11067297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142" y="249876"/>
            <a:ext cx="1720996" cy="2294661"/>
          </a:xfrm>
          <a:prstGeom prst="rect">
            <a:avLst/>
          </a:prstGeom>
        </p:spPr>
      </p:pic>
      <p:sp>
        <p:nvSpPr>
          <p:cNvPr id="9" name="TextBox 8">
            <a:extLst>
              <a:ext uri="{FF2B5EF4-FFF2-40B4-BE49-F238E27FC236}">
                <a16:creationId xmlns:a16="http://schemas.microsoft.com/office/drawing/2014/main" id="{E679A5C5-2E09-48D4-AA00-4E8FA87571D7}"/>
              </a:ext>
            </a:extLst>
          </p:cNvPr>
          <p:cNvSpPr txBox="1"/>
          <p:nvPr/>
        </p:nvSpPr>
        <p:spPr>
          <a:xfrm>
            <a:off x="960437" y="1368486"/>
            <a:ext cx="1426406" cy="633705"/>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00" dirty="0">
                <a:solidFill>
                  <a:srgbClr val="D2D2D2">
                    <a:lumMod val="25000"/>
                  </a:srgbClr>
                </a:solidFill>
                <a:latin typeface="Segoe UI Semibold" panose="020B0702040204020203" pitchFamily="34" charset="0"/>
                <a:cs typeface="Segoe UI Semibold" panose="020B0702040204020203" pitchFamily="34" charset="0"/>
              </a:rPr>
              <a:t>SQL DB</a:t>
            </a:r>
          </a:p>
        </p:txBody>
      </p:sp>
    </p:spTree>
    <p:extLst>
      <p:ext uri="{BB962C8B-B14F-4D97-AF65-F5344CB8AC3E}">
        <p14:creationId xmlns:p14="http://schemas.microsoft.com/office/powerpoint/2010/main" val="1055916160"/>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computer&#10;&#10;Description generated with very high confidence">
            <a:extLst>
              <a:ext uri="{FF2B5EF4-FFF2-40B4-BE49-F238E27FC236}">
                <a16:creationId xmlns:a16="http://schemas.microsoft.com/office/drawing/2014/main" id="{9236C021-0FBE-435E-A5FB-DB258630D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 y="-636959"/>
            <a:ext cx="12434711" cy="8268442"/>
          </a:xfrm>
          <a:prstGeom prst="rect">
            <a:avLst/>
          </a:prstGeom>
        </p:spPr>
      </p:pic>
      <p:sp>
        <p:nvSpPr>
          <p:cNvPr id="5" name="Rectangle 4">
            <a:extLst>
              <a:ext uri="{FF2B5EF4-FFF2-40B4-BE49-F238E27FC236}">
                <a16:creationId xmlns:a16="http://schemas.microsoft.com/office/drawing/2014/main" id="{955D9C94-A788-404B-91E2-76E4450429EC}"/>
              </a:ext>
            </a:extLst>
          </p:cNvPr>
          <p:cNvSpPr/>
          <p:nvPr/>
        </p:nvSpPr>
        <p:spPr>
          <a:xfrm>
            <a:off x="882" y="-159819"/>
            <a:ext cx="12548368" cy="7314162"/>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kern="0">
              <a:solidFill>
                <a:sysClr val="windowText" lastClr="000000"/>
              </a:solidFill>
              <a:latin typeface="Segoe UI"/>
            </a:endParaRPr>
          </a:p>
        </p:txBody>
      </p:sp>
      <p:grpSp>
        <p:nvGrpSpPr>
          <p:cNvPr id="4" name="Group 3">
            <a:extLst>
              <a:ext uri="{FF2B5EF4-FFF2-40B4-BE49-F238E27FC236}">
                <a16:creationId xmlns:a16="http://schemas.microsoft.com/office/drawing/2014/main" id="{CF9F6FAE-53C4-4267-9FD1-0DAACC1A7F5D}"/>
              </a:ext>
            </a:extLst>
          </p:cNvPr>
          <p:cNvGrpSpPr/>
          <p:nvPr/>
        </p:nvGrpSpPr>
        <p:grpSpPr>
          <a:xfrm>
            <a:off x="4610098" y="1893092"/>
            <a:ext cx="3208339" cy="3208339"/>
            <a:chOff x="5075237" y="1676401"/>
            <a:chExt cx="3886200" cy="3886200"/>
          </a:xfrm>
        </p:grpSpPr>
        <p:sp>
          <p:nvSpPr>
            <p:cNvPr id="3" name="Rectangle 2">
              <a:extLst>
                <a:ext uri="{FF2B5EF4-FFF2-40B4-BE49-F238E27FC236}">
                  <a16:creationId xmlns:a16="http://schemas.microsoft.com/office/drawing/2014/main" id="{AE589880-F6C6-4F12-A781-082D115E14AE}"/>
                </a:ext>
              </a:extLst>
            </p:cNvPr>
            <p:cNvSpPr/>
            <p:nvPr/>
          </p:nvSpPr>
          <p:spPr bwMode="auto">
            <a:xfrm>
              <a:off x="5075237" y="1676401"/>
              <a:ext cx="3886200" cy="3886200"/>
            </a:xfrm>
            <a:prstGeom prst="rect">
              <a:avLst/>
            </a:prstGeom>
            <a:solidFill>
              <a:srgbClr val="FF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62A3C38C-7817-4C5B-9F7D-BC39FBFDDC6F}"/>
                </a:ext>
              </a:extLst>
            </p:cNvPr>
            <p:cNvPicPr>
              <a:picLocks noChangeAspect="1"/>
            </p:cNvPicPr>
            <p:nvPr/>
          </p:nvPicPr>
          <p:blipFill>
            <a:blip r:embed="rId4">
              <a:clrChange>
                <a:clrFrom>
                  <a:srgbClr val="FF8000"/>
                </a:clrFrom>
                <a:clrTo>
                  <a:srgbClr val="FF8000">
                    <a:alpha val="0"/>
                  </a:srgbClr>
                </a:clrTo>
              </a:clrChange>
            </a:blip>
            <a:stretch>
              <a:fillRect/>
            </a:stretch>
          </p:blipFill>
          <p:spPr>
            <a:xfrm>
              <a:off x="5445272" y="1870870"/>
              <a:ext cx="3146131" cy="3497262"/>
            </a:xfrm>
            <a:prstGeom prst="rect">
              <a:avLst/>
            </a:prstGeom>
          </p:spPr>
        </p:pic>
      </p:grpSp>
    </p:spTree>
    <p:extLst>
      <p:ext uri="{BB962C8B-B14F-4D97-AF65-F5344CB8AC3E}">
        <p14:creationId xmlns:p14="http://schemas.microsoft.com/office/powerpoint/2010/main" val="38975011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50"/>
                            </p:stCondLst>
                            <p:childTnLst>
                              <p:par>
                                <p:cTn id="9" presetID="10"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Azure SQL Database</a:t>
            </a:r>
            <a:endParaRPr lang="en-US" sz="1200" dirty="0"/>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5486400" cy="1482045"/>
            <a:chOff x="1265237" y="3738267"/>
            <a:chExt cx="54864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5486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Lara Rubbelke</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2400" dirty="0" err="1">
                    <a:solidFill>
                      <a:schemeClr val="bg2">
                        <a:lumMod val="60000"/>
                        <a:lumOff val="40000"/>
                      </a:schemeClr>
                    </a:solidFill>
                    <a:latin typeface="Segoe UI Semibold" panose="020B0702040204020203" pitchFamily="34" charset="0"/>
                    <a:cs typeface="Segoe UI Semibold" panose="020B0702040204020203" pitchFamily="34" charset="0"/>
                  </a:rPr>
                  <a:t>sqlgal</a:t>
                </a:r>
                <a:endParaRPr lang="en-US" sz="24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34981115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2CB5F6-C883-45B6-89D7-D079D9FB94D3}"/>
              </a:ext>
            </a:extLst>
          </p:cNvPr>
          <p:cNvPicPr>
            <a:picLocks noChangeAspect="1"/>
          </p:cNvPicPr>
          <p:nvPr/>
        </p:nvPicPr>
        <p:blipFill>
          <a:blip r:embed="rId3"/>
          <a:stretch>
            <a:fillRect/>
          </a:stretch>
        </p:blipFill>
        <p:spPr>
          <a:xfrm>
            <a:off x="0" y="-7200"/>
            <a:ext cx="12425074" cy="7209131"/>
          </a:xfrm>
          <a:prstGeom prst="rect">
            <a:avLst/>
          </a:prstGeom>
        </p:spPr>
      </p:pic>
      <p:sp>
        <p:nvSpPr>
          <p:cNvPr id="12" name="Rectangle 11">
            <a:extLst>
              <a:ext uri="{FF2B5EF4-FFF2-40B4-BE49-F238E27FC236}">
                <a16:creationId xmlns:a16="http://schemas.microsoft.com/office/drawing/2014/main" id="{E1889C96-35C7-4939-B820-9F4AB2F8B568}"/>
              </a:ext>
            </a:extLst>
          </p:cNvPr>
          <p:cNvSpPr/>
          <p:nvPr/>
        </p:nvSpPr>
        <p:spPr>
          <a:xfrm>
            <a:off x="0" y="-7200"/>
            <a:ext cx="12436475" cy="7022945"/>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kern="0">
              <a:solidFill>
                <a:sysClr val="windowText" lastClr="000000"/>
              </a:solidFill>
              <a:latin typeface="Segoe UI"/>
            </a:endParaRPr>
          </a:p>
        </p:txBody>
      </p:sp>
      <p:sp>
        <p:nvSpPr>
          <p:cNvPr id="9" name="Rectangle 8">
            <a:extLst>
              <a:ext uri="{FF2B5EF4-FFF2-40B4-BE49-F238E27FC236}">
                <a16:creationId xmlns:a16="http://schemas.microsoft.com/office/drawing/2014/main" id="{F6338553-740A-4085-923B-820519532108}"/>
              </a:ext>
            </a:extLst>
          </p:cNvPr>
          <p:cNvSpPr/>
          <p:nvPr/>
        </p:nvSpPr>
        <p:spPr bwMode="auto">
          <a:xfrm flipV="1">
            <a:off x="0" y="2811461"/>
            <a:ext cx="12436475" cy="41830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71AFD78F-A7C4-402F-BF1D-97542669D773}"/>
              </a:ext>
            </a:extLst>
          </p:cNvPr>
          <p:cNvSpPr txBox="1">
            <a:spLocks/>
          </p:cNvSpPr>
          <p:nvPr/>
        </p:nvSpPr>
        <p:spPr>
          <a:xfrm>
            <a:off x="655637" y="3268253"/>
            <a:ext cx="10972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SQL Operations Studio</a:t>
            </a:r>
          </a:p>
        </p:txBody>
      </p:sp>
      <p:sp>
        <p:nvSpPr>
          <p:cNvPr id="11" name="Rectangle 10">
            <a:extLst>
              <a:ext uri="{FF2B5EF4-FFF2-40B4-BE49-F238E27FC236}">
                <a16:creationId xmlns:a16="http://schemas.microsoft.com/office/drawing/2014/main" id="{CAB0D8E4-6FC2-4C9D-B902-BDB0BE23DF9A}"/>
              </a:ext>
            </a:extLst>
          </p:cNvPr>
          <p:cNvSpPr/>
          <p:nvPr/>
        </p:nvSpPr>
        <p:spPr>
          <a:xfrm>
            <a:off x="655637" y="4275157"/>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Free tool for modern database operations</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Runs on Windows, MacOS, and Linux</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Supports SQL Server, Azure SQL Database, Azure SQL Data Warehouse</a:t>
            </a:r>
          </a:p>
        </p:txBody>
      </p:sp>
      <p:sp>
        <p:nvSpPr>
          <p:cNvPr id="16" name="Rectangle: Rounded Corners 15">
            <a:extLst>
              <a:ext uri="{FF2B5EF4-FFF2-40B4-BE49-F238E27FC236}">
                <a16:creationId xmlns:a16="http://schemas.microsoft.com/office/drawing/2014/main" id="{F09457DF-E0FF-465F-BE47-6C15AE044909}"/>
              </a:ext>
            </a:extLst>
          </p:cNvPr>
          <p:cNvSpPr/>
          <p:nvPr/>
        </p:nvSpPr>
        <p:spPr bwMode="auto">
          <a:xfrm>
            <a:off x="808037" y="2544761"/>
            <a:ext cx="1143000" cy="5334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Tree>
    <p:extLst>
      <p:ext uri="{BB962C8B-B14F-4D97-AF65-F5344CB8AC3E}">
        <p14:creationId xmlns:p14="http://schemas.microsoft.com/office/powerpoint/2010/main" val="14766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750"/>
                            </p:stCondLst>
                            <p:childTnLst>
                              <p:par>
                                <p:cTn id="9" presetID="2" presetClass="entr" presetSubtype="4"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600"/>
                                        <p:tgtEl>
                                          <p:spTgt spid="10"/>
                                        </p:tgtEl>
                                      </p:cBhvr>
                                    </p:animEffect>
                                  </p:childTnLst>
                                </p:cTn>
                              </p:par>
                              <p:par>
                                <p:cTn id="17" presetID="35" presetClass="path" presetSubtype="0" decel="100000" fill="hold" grpId="1" nodeType="withEffect">
                                  <p:stCondLst>
                                    <p:cond delay="50"/>
                                  </p:stCondLst>
                                  <p:childTnLst>
                                    <p:animMotion origin="layout" path="M -0.05552 0.00023 L -2.86188E-6 0.00023 " pathEditMode="relative" rAng="0" ptsTypes="AA">
                                      <p:cBhvr>
                                        <p:cTn id="18" dur="800" fill="hold"/>
                                        <p:tgtEl>
                                          <p:spTgt spid="10"/>
                                        </p:tgtEl>
                                        <p:attrNameLst>
                                          <p:attrName>ppt_x</p:attrName>
                                          <p:attrName>ppt_y</p:attrName>
                                        </p:attrNameLst>
                                      </p:cBhvr>
                                      <p:rCtr x="2770" y="0"/>
                                    </p:animMotion>
                                  </p:childTnLst>
                                </p:cTn>
                              </p:par>
                              <p:par>
                                <p:cTn id="19" presetID="10" presetClass="entr" presetSubtype="0" fill="hold" grpId="0"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600"/>
                                        <p:tgtEl>
                                          <p:spTgt spid="11"/>
                                        </p:tgtEl>
                                      </p:cBhvr>
                                    </p:animEffect>
                                  </p:childTnLst>
                                </p:cTn>
                              </p:par>
                              <p:par>
                                <p:cTn id="22" presetID="35" presetClass="path" presetSubtype="0" decel="100000" fill="hold" grpId="1" nodeType="withEffect">
                                  <p:stCondLst>
                                    <p:cond delay="300"/>
                                  </p:stCondLst>
                                  <p:childTnLst>
                                    <p:animMotion origin="layout" path="M -0.05553 0.00023 L -7.07174E-7 0.00023 " pathEditMode="relative" rAng="0" ptsTypes="AA">
                                      <p:cBhvr>
                                        <p:cTn id="23" dur="800" fill="hold"/>
                                        <p:tgtEl>
                                          <p:spTgt spid="11"/>
                                        </p:tgtEl>
                                        <p:attrNameLst>
                                          <p:attrName>ppt_x</p:attrName>
                                          <p:attrName>ppt_y</p:attrName>
                                        </p:attrNameLst>
                                      </p:cBhvr>
                                      <p:rCtr x="2770" y="0"/>
                                    </p:animMotion>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0" grpId="0"/>
      <p:bldP spid="10" grpId="1"/>
      <p:bldP spid="11" grpId="0"/>
      <p:bldP spid="11" grpId="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67" name="Graphic 166">
            <a:extLst>
              <a:ext uri="{FF2B5EF4-FFF2-40B4-BE49-F238E27FC236}">
                <a16:creationId xmlns:a16="http://schemas.microsoft.com/office/drawing/2014/main" id="{0EFE757F-8991-4091-90BB-851BAA903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357" y="8434"/>
            <a:ext cx="7236994" cy="2395694"/>
          </a:xfrm>
          <a:prstGeom prst="rect">
            <a:avLst/>
          </a:prstGeom>
        </p:spPr>
      </p:pic>
      <p:pic>
        <p:nvPicPr>
          <p:cNvPr id="168" name="Graphic 167">
            <a:extLst>
              <a:ext uri="{FF2B5EF4-FFF2-40B4-BE49-F238E27FC236}">
                <a16:creationId xmlns:a16="http://schemas.microsoft.com/office/drawing/2014/main" id="{08D67217-2A75-4104-B462-E81B46A61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60638" y="4797739"/>
            <a:ext cx="1616525" cy="2227864"/>
          </a:xfrm>
          <a:prstGeom prst="rect">
            <a:avLst/>
          </a:prstGeom>
        </p:spPr>
      </p:pic>
      <p:pic>
        <p:nvPicPr>
          <p:cNvPr id="169" name="Graphic 168">
            <a:extLst>
              <a:ext uri="{FF2B5EF4-FFF2-40B4-BE49-F238E27FC236}">
                <a16:creationId xmlns:a16="http://schemas.microsoft.com/office/drawing/2014/main" id="{5804978E-3912-419F-8B81-48622B5875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95051" y="1671464"/>
            <a:ext cx="211210" cy="2879120"/>
          </a:xfrm>
          <a:prstGeom prst="rect">
            <a:avLst/>
          </a:prstGeom>
        </p:spPr>
      </p:pic>
      <p:pic>
        <p:nvPicPr>
          <p:cNvPr id="170" name="Graphic 169">
            <a:extLst>
              <a:ext uri="{FF2B5EF4-FFF2-40B4-BE49-F238E27FC236}">
                <a16:creationId xmlns:a16="http://schemas.microsoft.com/office/drawing/2014/main" id="{42200624-D07D-4B74-AC48-51860EBF0E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26757" y="2167127"/>
            <a:ext cx="211210" cy="2390003"/>
          </a:xfrm>
          <a:prstGeom prst="rect">
            <a:avLst/>
          </a:prstGeom>
        </p:spPr>
      </p:pic>
      <p:pic>
        <p:nvPicPr>
          <p:cNvPr id="171" name="Graphic 170">
            <a:extLst>
              <a:ext uri="{FF2B5EF4-FFF2-40B4-BE49-F238E27FC236}">
                <a16:creationId xmlns:a16="http://schemas.microsoft.com/office/drawing/2014/main" id="{98773C43-A05B-475C-B2A0-CD6DAFC58C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52032" y="1900336"/>
            <a:ext cx="211210" cy="2656795"/>
          </a:xfrm>
          <a:prstGeom prst="rect">
            <a:avLst/>
          </a:prstGeom>
        </p:spPr>
      </p:pic>
      <p:pic>
        <p:nvPicPr>
          <p:cNvPr id="172" name="Graphic 171">
            <a:extLst>
              <a:ext uri="{FF2B5EF4-FFF2-40B4-BE49-F238E27FC236}">
                <a16:creationId xmlns:a16="http://schemas.microsoft.com/office/drawing/2014/main" id="{8EFD60E5-6C0C-49F0-A702-3C7C655612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4979" y="2750788"/>
            <a:ext cx="1172645" cy="1492951"/>
          </a:xfrm>
          <a:prstGeom prst="rect">
            <a:avLst/>
          </a:prstGeom>
        </p:spPr>
      </p:pic>
      <p:pic>
        <p:nvPicPr>
          <p:cNvPr id="173" name="Graphic 172">
            <a:extLst>
              <a:ext uri="{FF2B5EF4-FFF2-40B4-BE49-F238E27FC236}">
                <a16:creationId xmlns:a16="http://schemas.microsoft.com/office/drawing/2014/main" id="{1F392A76-9CE9-41A4-89B9-12A0EB484A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82612" y="4760141"/>
            <a:ext cx="1375959" cy="1309912"/>
          </a:xfrm>
          <a:prstGeom prst="rect">
            <a:avLst/>
          </a:prstGeom>
        </p:spPr>
      </p:pic>
      <p:grpSp>
        <p:nvGrpSpPr>
          <p:cNvPr id="185" name="Group 184">
            <a:extLst>
              <a:ext uri="{FF2B5EF4-FFF2-40B4-BE49-F238E27FC236}">
                <a16:creationId xmlns:a16="http://schemas.microsoft.com/office/drawing/2014/main" id="{022AC407-8AB1-4DFB-8F52-C94450CB8060}"/>
              </a:ext>
            </a:extLst>
          </p:cNvPr>
          <p:cNvGrpSpPr/>
          <p:nvPr/>
        </p:nvGrpSpPr>
        <p:grpSpPr>
          <a:xfrm>
            <a:off x="8060165" y="4622298"/>
            <a:ext cx="985380" cy="1260638"/>
            <a:chOff x="8060428" y="4622457"/>
            <a:chExt cx="985521" cy="1260817"/>
          </a:xfrm>
        </p:grpSpPr>
        <p:pic>
          <p:nvPicPr>
            <p:cNvPr id="174" name="Graphic 173">
              <a:extLst>
                <a:ext uri="{FF2B5EF4-FFF2-40B4-BE49-F238E27FC236}">
                  <a16:creationId xmlns:a16="http://schemas.microsoft.com/office/drawing/2014/main" id="{C638B8FB-5D70-4CD8-91F2-3167EE8359E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60428" y="4622457"/>
              <a:ext cx="945613" cy="1260817"/>
            </a:xfrm>
            <a:prstGeom prst="rect">
              <a:avLst/>
            </a:prstGeom>
          </p:spPr>
        </p:pic>
        <p:sp>
          <p:nvSpPr>
            <p:cNvPr id="175" name="TextBox 174">
              <a:extLst>
                <a:ext uri="{FF2B5EF4-FFF2-40B4-BE49-F238E27FC236}">
                  <a16:creationId xmlns:a16="http://schemas.microsoft.com/office/drawing/2014/main" id="{9F3FFC00-0894-4443-AAAE-7201A552AF15}"/>
                </a:ext>
              </a:extLst>
            </p:cNvPr>
            <p:cNvSpPr txBox="1"/>
            <p:nvPr/>
          </p:nvSpPr>
          <p:spPr>
            <a:xfrm>
              <a:off x="8073052" y="5054922"/>
              <a:ext cx="972897" cy="747289"/>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1599" dirty="0">
                  <a:solidFill>
                    <a:srgbClr val="505050">
                      <a:lumMod val="75000"/>
                    </a:srgbClr>
                  </a:solidFill>
                  <a:latin typeface="Segoe UI Semibold" panose="020B0702040204020203" pitchFamily="34" charset="0"/>
                  <a:cs typeface="Segoe UI Semibold" panose="020B0702040204020203" pitchFamily="34" charset="0"/>
                </a:rPr>
                <a:t>SQL </a:t>
              </a:r>
              <a:br>
                <a:rPr lang="en-US" sz="1599" dirty="0">
                  <a:solidFill>
                    <a:srgbClr val="505050">
                      <a:lumMod val="75000"/>
                    </a:srgbClr>
                  </a:solidFill>
                  <a:latin typeface="Segoe UI Semibold" panose="020B0702040204020203" pitchFamily="34" charset="0"/>
                  <a:cs typeface="Segoe UI Semibold" panose="020B0702040204020203" pitchFamily="34" charset="0"/>
                </a:rPr>
              </a:br>
              <a:r>
                <a:rPr lang="en-US" sz="1599" dirty="0">
                  <a:solidFill>
                    <a:srgbClr val="505050">
                      <a:lumMod val="75000"/>
                    </a:srgbClr>
                  </a:solidFill>
                  <a:latin typeface="Segoe UI Semibold" panose="020B0702040204020203" pitchFamily="34" charset="0"/>
                  <a:cs typeface="Segoe UI Semibold" panose="020B0702040204020203" pitchFamily="34" charset="0"/>
                </a:rPr>
                <a:t>Server</a:t>
              </a:r>
            </a:p>
          </p:txBody>
        </p:sp>
      </p:grpSp>
      <p:grpSp>
        <p:nvGrpSpPr>
          <p:cNvPr id="176" name="Group 175">
            <a:extLst>
              <a:ext uri="{FF2B5EF4-FFF2-40B4-BE49-F238E27FC236}">
                <a16:creationId xmlns:a16="http://schemas.microsoft.com/office/drawing/2014/main" id="{9C06D8CC-3ECF-4E6C-998F-CBCD3312E19B}"/>
              </a:ext>
            </a:extLst>
          </p:cNvPr>
          <p:cNvGrpSpPr/>
          <p:nvPr/>
        </p:nvGrpSpPr>
        <p:grpSpPr>
          <a:xfrm>
            <a:off x="6815146" y="222458"/>
            <a:ext cx="1132262" cy="1261477"/>
            <a:chOff x="6815228" y="221994"/>
            <a:chExt cx="1132423" cy="1261656"/>
          </a:xfrm>
        </p:grpSpPr>
        <p:pic>
          <p:nvPicPr>
            <p:cNvPr id="177" name="Graphic 176">
              <a:extLst>
                <a:ext uri="{FF2B5EF4-FFF2-40B4-BE49-F238E27FC236}">
                  <a16:creationId xmlns:a16="http://schemas.microsoft.com/office/drawing/2014/main" id="{06E0FE6B-95C3-444C-8AC7-85554FD4CAA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9198" y="221994"/>
              <a:ext cx="946242" cy="1261656"/>
            </a:xfrm>
            <a:prstGeom prst="rect">
              <a:avLst/>
            </a:prstGeom>
          </p:spPr>
        </p:pic>
        <p:sp>
          <p:nvSpPr>
            <p:cNvPr id="178" name="TextBox 177">
              <a:extLst>
                <a:ext uri="{FF2B5EF4-FFF2-40B4-BE49-F238E27FC236}">
                  <a16:creationId xmlns:a16="http://schemas.microsoft.com/office/drawing/2014/main" id="{944B97C9-1EB1-4609-A2EA-F3F3A1A176D5}"/>
                </a:ext>
              </a:extLst>
            </p:cNvPr>
            <p:cNvSpPr txBox="1"/>
            <p:nvPr/>
          </p:nvSpPr>
          <p:spPr>
            <a:xfrm>
              <a:off x="6815228" y="696097"/>
              <a:ext cx="1132423" cy="690779"/>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1399" dirty="0">
                  <a:solidFill>
                    <a:srgbClr val="505050">
                      <a:lumMod val="75000"/>
                    </a:srgbClr>
                  </a:solidFill>
                  <a:latin typeface="Segoe UI Semibold" panose="020B0702040204020203" pitchFamily="34" charset="0"/>
                  <a:cs typeface="Segoe UI Semibold" panose="020B0702040204020203" pitchFamily="34" charset="0"/>
                </a:rPr>
                <a:t>SQL </a:t>
              </a:r>
              <a:br>
                <a:rPr lang="en-US" sz="1399" dirty="0">
                  <a:solidFill>
                    <a:srgbClr val="505050">
                      <a:lumMod val="75000"/>
                    </a:srgbClr>
                  </a:solidFill>
                  <a:latin typeface="Segoe UI Semibold" panose="020B0702040204020203" pitchFamily="34" charset="0"/>
                  <a:cs typeface="Segoe UI Semibold" panose="020B0702040204020203" pitchFamily="34" charset="0"/>
                </a:rPr>
              </a:br>
              <a:r>
                <a:rPr lang="en-US" sz="1399" dirty="0">
                  <a:solidFill>
                    <a:srgbClr val="505050">
                      <a:lumMod val="75000"/>
                    </a:srgbClr>
                  </a:solidFill>
                  <a:latin typeface="Segoe UI Semibold" panose="020B0702040204020203" pitchFamily="34" charset="0"/>
                  <a:cs typeface="Segoe UI Semibold" panose="020B0702040204020203" pitchFamily="34" charset="0"/>
                </a:rPr>
                <a:t>Database</a:t>
              </a:r>
            </a:p>
          </p:txBody>
        </p:sp>
      </p:grpSp>
      <p:grpSp>
        <p:nvGrpSpPr>
          <p:cNvPr id="179" name="Group 178">
            <a:extLst>
              <a:ext uri="{FF2B5EF4-FFF2-40B4-BE49-F238E27FC236}">
                <a16:creationId xmlns:a16="http://schemas.microsoft.com/office/drawing/2014/main" id="{1510917B-72B0-4E35-94F7-B84147BDEBDD}"/>
              </a:ext>
            </a:extLst>
          </p:cNvPr>
          <p:cNvGrpSpPr/>
          <p:nvPr/>
        </p:nvGrpSpPr>
        <p:grpSpPr>
          <a:xfrm>
            <a:off x="7908905" y="222458"/>
            <a:ext cx="1132262" cy="1261477"/>
            <a:chOff x="6815228" y="221994"/>
            <a:chExt cx="1132423" cy="1261656"/>
          </a:xfrm>
        </p:grpSpPr>
        <p:pic>
          <p:nvPicPr>
            <p:cNvPr id="180" name="Graphic 179">
              <a:extLst>
                <a:ext uri="{FF2B5EF4-FFF2-40B4-BE49-F238E27FC236}">
                  <a16:creationId xmlns:a16="http://schemas.microsoft.com/office/drawing/2014/main" id="{84C30CBF-1CF4-4C5B-8142-461747E1EFE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9198" y="221994"/>
              <a:ext cx="946242" cy="1261656"/>
            </a:xfrm>
            <a:prstGeom prst="rect">
              <a:avLst/>
            </a:prstGeom>
          </p:spPr>
        </p:pic>
        <p:sp>
          <p:nvSpPr>
            <p:cNvPr id="181" name="TextBox 180">
              <a:extLst>
                <a:ext uri="{FF2B5EF4-FFF2-40B4-BE49-F238E27FC236}">
                  <a16:creationId xmlns:a16="http://schemas.microsoft.com/office/drawing/2014/main" id="{27012822-0E4C-4594-89BA-031FA010C45D}"/>
                </a:ext>
              </a:extLst>
            </p:cNvPr>
            <p:cNvSpPr txBox="1"/>
            <p:nvPr/>
          </p:nvSpPr>
          <p:spPr>
            <a:xfrm>
              <a:off x="6815228" y="696097"/>
              <a:ext cx="1132423" cy="690779"/>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1399" dirty="0">
                  <a:solidFill>
                    <a:srgbClr val="505050">
                      <a:lumMod val="75000"/>
                    </a:srgbClr>
                  </a:solidFill>
                  <a:latin typeface="Segoe UI Semibold" panose="020B0702040204020203" pitchFamily="34" charset="0"/>
                  <a:cs typeface="Segoe UI Semibold" panose="020B0702040204020203" pitchFamily="34" charset="0"/>
                </a:rPr>
                <a:t>SQL </a:t>
              </a:r>
              <a:br>
                <a:rPr lang="en-US" sz="1399" dirty="0">
                  <a:solidFill>
                    <a:srgbClr val="505050">
                      <a:lumMod val="75000"/>
                    </a:srgbClr>
                  </a:solidFill>
                  <a:latin typeface="Segoe UI Semibold" panose="020B0702040204020203" pitchFamily="34" charset="0"/>
                  <a:cs typeface="Segoe UI Semibold" panose="020B0702040204020203" pitchFamily="34" charset="0"/>
                </a:rPr>
              </a:br>
              <a:r>
                <a:rPr lang="en-US" sz="1399" dirty="0">
                  <a:solidFill>
                    <a:srgbClr val="505050">
                      <a:lumMod val="75000"/>
                    </a:srgbClr>
                  </a:solidFill>
                  <a:latin typeface="Segoe UI Semibold" panose="020B0702040204020203" pitchFamily="34" charset="0"/>
                  <a:cs typeface="Segoe UI Semibold" panose="020B0702040204020203" pitchFamily="34" charset="0"/>
                </a:rPr>
                <a:t>Database</a:t>
              </a:r>
            </a:p>
          </p:txBody>
        </p:sp>
      </p:grpSp>
      <p:grpSp>
        <p:nvGrpSpPr>
          <p:cNvPr id="182" name="Group 181">
            <a:extLst>
              <a:ext uri="{FF2B5EF4-FFF2-40B4-BE49-F238E27FC236}">
                <a16:creationId xmlns:a16="http://schemas.microsoft.com/office/drawing/2014/main" id="{BDE8FC8C-FB8F-4C73-909E-B0BCD48C7948}"/>
              </a:ext>
            </a:extLst>
          </p:cNvPr>
          <p:cNvGrpSpPr/>
          <p:nvPr/>
        </p:nvGrpSpPr>
        <p:grpSpPr>
          <a:xfrm>
            <a:off x="9002664" y="222458"/>
            <a:ext cx="1132262" cy="1261477"/>
            <a:chOff x="6815228" y="221994"/>
            <a:chExt cx="1132423" cy="1261656"/>
          </a:xfrm>
        </p:grpSpPr>
        <p:pic>
          <p:nvPicPr>
            <p:cNvPr id="183" name="Graphic 182">
              <a:extLst>
                <a:ext uri="{FF2B5EF4-FFF2-40B4-BE49-F238E27FC236}">
                  <a16:creationId xmlns:a16="http://schemas.microsoft.com/office/drawing/2014/main" id="{05BF6074-5144-4D7F-9839-029C4DA31D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9198" y="221994"/>
              <a:ext cx="946242" cy="1261656"/>
            </a:xfrm>
            <a:prstGeom prst="rect">
              <a:avLst/>
            </a:prstGeom>
          </p:spPr>
        </p:pic>
        <p:sp>
          <p:nvSpPr>
            <p:cNvPr id="184" name="TextBox 183">
              <a:extLst>
                <a:ext uri="{FF2B5EF4-FFF2-40B4-BE49-F238E27FC236}">
                  <a16:creationId xmlns:a16="http://schemas.microsoft.com/office/drawing/2014/main" id="{44C06500-DE18-4A46-8ADC-8F090F87F2E6}"/>
                </a:ext>
              </a:extLst>
            </p:cNvPr>
            <p:cNvSpPr txBox="1"/>
            <p:nvPr/>
          </p:nvSpPr>
          <p:spPr>
            <a:xfrm>
              <a:off x="6815228" y="696097"/>
              <a:ext cx="1132423" cy="690779"/>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1399" dirty="0">
                  <a:solidFill>
                    <a:srgbClr val="505050">
                      <a:lumMod val="75000"/>
                    </a:srgbClr>
                  </a:solidFill>
                  <a:latin typeface="Segoe UI Semibold" panose="020B0702040204020203" pitchFamily="34" charset="0"/>
                  <a:cs typeface="Segoe UI Semibold" panose="020B0702040204020203" pitchFamily="34" charset="0"/>
                </a:rPr>
                <a:t>SQL </a:t>
              </a:r>
              <a:br>
                <a:rPr lang="en-US" sz="1399" dirty="0">
                  <a:solidFill>
                    <a:srgbClr val="505050">
                      <a:lumMod val="75000"/>
                    </a:srgbClr>
                  </a:solidFill>
                  <a:latin typeface="Segoe UI Semibold" panose="020B0702040204020203" pitchFamily="34" charset="0"/>
                  <a:cs typeface="Segoe UI Semibold" panose="020B0702040204020203" pitchFamily="34" charset="0"/>
                </a:rPr>
              </a:br>
              <a:r>
                <a:rPr lang="en-US" sz="1399" dirty="0">
                  <a:solidFill>
                    <a:srgbClr val="505050">
                      <a:lumMod val="75000"/>
                    </a:srgbClr>
                  </a:solidFill>
                  <a:latin typeface="Segoe UI Semibold" panose="020B0702040204020203" pitchFamily="34" charset="0"/>
                  <a:cs typeface="Segoe UI Semibold" panose="020B0702040204020203" pitchFamily="34" charset="0"/>
                </a:rPr>
                <a:t>Database</a:t>
              </a:r>
            </a:p>
          </p:txBody>
        </p:sp>
      </p:grpSp>
      <p:grpSp>
        <p:nvGrpSpPr>
          <p:cNvPr id="11" name="Group 10">
            <a:extLst>
              <a:ext uri="{FF2B5EF4-FFF2-40B4-BE49-F238E27FC236}">
                <a16:creationId xmlns:a16="http://schemas.microsoft.com/office/drawing/2014/main" id="{6116BDBA-1200-4B71-A252-5201FFBC8348}"/>
              </a:ext>
            </a:extLst>
          </p:cNvPr>
          <p:cNvGrpSpPr/>
          <p:nvPr/>
        </p:nvGrpSpPr>
        <p:grpSpPr>
          <a:xfrm>
            <a:off x="3691434" y="5173426"/>
            <a:ext cx="2994561" cy="942124"/>
            <a:chOff x="2810675" y="5173662"/>
            <a:chExt cx="2994986" cy="942258"/>
          </a:xfrm>
        </p:grpSpPr>
        <p:sp>
          <p:nvSpPr>
            <p:cNvPr id="191" name="TextBox 190">
              <a:extLst>
                <a:ext uri="{FF2B5EF4-FFF2-40B4-BE49-F238E27FC236}">
                  <a16:creationId xmlns:a16="http://schemas.microsoft.com/office/drawing/2014/main" id="{DF25FE65-158F-4CA7-93D9-093815EDFA63}"/>
                </a:ext>
              </a:extLst>
            </p:cNvPr>
            <p:cNvSpPr txBox="1"/>
            <p:nvPr/>
          </p:nvSpPr>
          <p:spPr>
            <a:xfrm>
              <a:off x="2810675" y="5537901"/>
              <a:ext cx="2994986" cy="578019"/>
            </a:xfrm>
            <a:prstGeom prst="rect">
              <a:avLst/>
            </a:prstGeom>
            <a:noFill/>
          </p:spPr>
          <p:txBody>
            <a:bodyPr wrap="none" lIns="182854" tIns="146283" rIns="182854" bIns="146283" rtlCol="0">
              <a:spAutoFit/>
            </a:bodyPr>
            <a:lstStyle/>
            <a:p>
              <a:pPr algn="r" defTabSz="932563">
                <a:lnSpc>
                  <a:spcPct val="90000"/>
                </a:lnSpc>
                <a:spcAft>
                  <a:spcPts val="600"/>
                </a:spcAft>
                <a:defRPr/>
              </a:pPr>
              <a:r>
                <a:rPr lang="en-US" sz="2000" dirty="0">
                  <a:gradFill>
                    <a:gsLst>
                      <a:gs pos="2917">
                        <a:srgbClr val="FFFFFF"/>
                      </a:gs>
                      <a:gs pos="30000">
                        <a:srgbClr val="FFFFFF"/>
                      </a:gs>
                    </a:gsLst>
                    <a:lin ang="5400000" scaled="0"/>
                  </a:gradFill>
                  <a:latin typeface="Segoe UI Semilight"/>
                </a:rPr>
                <a:t>Intelligent, fast, durable</a:t>
              </a:r>
            </a:p>
          </p:txBody>
        </p:sp>
        <p:sp>
          <p:nvSpPr>
            <p:cNvPr id="192" name="Rectangle 191">
              <a:extLst>
                <a:ext uri="{FF2B5EF4-FFF2-40B4-BE49-F238E27FC236}">
                  <a16:creationId xmlns:a16="http://schemas.microsoft.com/office/drawing/2014/main" id="{0FF29A2F-269D-41FD-8FFB-8D1E01A7B3EC}"/>
                </a:ext>
              </a:extLst>
            </p:cNvPr>
            <p:cNvSpPr/>
            <p:nvPr/>
          </p:nvSpPr>
          <p:spPr>
            <a:xfrm>
              <a:off x="3791582" y="5173662"/>
              <a:ext cx="1906909" cy="533712"/>
            </a:xfrm>
            <a:prstGeom prst="rect">
              <a:avLst/>
            </a:prstGeom>
          </p:spPr>
          <p:txBody>
            <a:bodyPr wrap="none">
              <a:spAutoFit/>
            </a:bodyPr>
            <a:lstStyle/>
            <a:p>
              <a:pPr algn="r" defTabSz="932563">
                <a:defRPr/>
              </a:pPr>
              <a:r>
                <a:rPr lang="en-US" sz="2800" kern="0" dirty="0">
                  <a:ln w="3175">
                    <a:noFill/>
                  </a:ln>
                  <a:solidFill>
                    <a:srgbClr val="FFFFFF"/>
                  </a:solidFill>
                  <a:latin typeface="Segoe UI Semilight"/>
                  <a:cs typeface="Segoe UI Semibold" panose="020B0702040204020203" pitchFamily="34" charset="0"/>
                </a:rPr>
                <a:t>SQL Server</a:t>
              </a:r>
              <a:endParaRPr lang="en-US" sz="2800" dirty="0">
                <a:solidFill>
                  <a:srgbClr val="FFFFFF"/>
                </a:solidFill>
                <a:latin typeface="Segoe UI Semilight"/>
              </a:endParaRPr>
            </a:p>
          </p:txBody>
        </p:sp>
      </p:grpSp>
      <p:grpSp>
        <p:nvGrpSpPr>
          <p:cNvPr id="8" name="Group 7">
            <a:extLst>
              <a:ext uri="{FF2B5EF4-FFF2-40B4-BE49-F238E27FC236}">
                <a16:creationId xmlns:a16="http://schemas.microsoft.com/office/drawing/2014/main" id="{D9A708F8-54AA-4F11-80ED-549C2736113B}"/>
              </a:ext>
            </a:extLst>
          </p:cNvPr>
          <p:cNvGrpSpPr/>
          <p:nvPr/>
        </p:nvGrpSpPr>
        <p:grpSpPr>
          <a:xfrm>
            <a:off x="3178052" y="602073"/>
            <a:ext cx="3507943" cy="919825"/>
            <a:chOff x="2297220" y="601662"/>
            <a:chExt cx="3508441" cy="919955"/>
          </a:xfrm>
        </p:grpSpPr>
        <p:sp>
          <p:nvSpPr>
            <p:cNvPr id="189" name="TextBox 188">
              <a:extLst>
                <a:ext uri="{FF2B5EF4-FFF2-40B4-BE49-F238E27FC236}">
                  <a16:creationId xmlns:a16="http://schemas.microsoft.com/office/drawing/2014/main" id="{D08A5121-32CE-4B04-9D15-A6976E5849D9}"/>
                </a:ext>
              </a:extLst>
            </p:cNvPr>
            <p:cNvSpPr txBox="1"/>
            <p:nvPr/>
          </p:nvSpPr>
          <p:spPr>
            <a:xfrm>
              <a:off x="2817020" y="943598"/>
              <a:ext cx="2988641" cy="578019"/>
            </a:xfrm>
            <a:prstGeom prst="rect">
              <a:avLst/>
            </a:prstGeom>
            <a:noFill/>
          </p:spPr>
          <p:txBody>
            <a:bodyPr wrap="none" lIns="182854" tIns="146283" rIns="182854" bIns="146283" rtlCol="0">
              <a:spAutoFit/>
            </a:bodyPr>
            <a:lstStyle/>
            <a:p>
              <a:pPr algn="r" defTabSz="932563">
                <a:lnSpc>
                  <a:spcPct val="90000"/>
                </a:lnSpc>
                <a:spcAft>
                  <a:spcPts val="600"/>
                </a:spcAft>
                <a:defRPr/>
              </a:pPr>
              <a:r>
                <a:rPr lang="en-US" sz="2000" dirty="0">
                  <a:gradFill>
                    <a:gsLst>
                      <a:gs pos="2917">
                        <a:srgbClr val="FFFFFF"/>
                      </a:gs>
                      <a:gs pos="30000">
                        <a:srgbClr val="FFFFFF"/>
                      </a:gs>
                    </a:gsLst>
                    <a:lin ang="5400000" scaled="0"/>
                  </a:gradFill>
                  <a:latin typeface="Segoe UI Semilight"/>
                </a:rPr>
                <a:t>SQL Server as a Service</a:t>
              </a:r>
            </a:p>
          </p:txBody>
        </p:sp>
        <p:sp>
          <p:nvSpPr>
            <p:cNvPr id="194" name="Rectangle 193">
              <a:extLst>
                <a:ext uri="{FF2B5EF4-FFF2-40B4-BE49-F238E27FC236}">
                  <a16:creationId xmlns:a16="http://schemas.microsoft.com/office/drawing/2014/main" id="{376C4A10-98A3-4A1B-A930-E974FDF6D9A1}"/>
                </a:ext>
              </a:extLst>
            </p:cNvPr>
            <p:cNvSpPr/>
            <p:nvPr/>
          </p:nvSpPr>
          <p:spPr>
            <a:xfrm>
              <a:off x="2297220" y="601662"/>
              <a:ext cx="3395022" cy="533711"/>
            </a:xfrm>
            <a:prstGeom prst="rect">
              <a:avLst/>
            </a:prstGeom>
          </p:spPr>
          <p:txBody>
            <a:bodyPr wrap="none">
              <a:spAutoFit/>
            </a:bodyPr>
            <a:lstStyle/>
            <a:p>
              <a:pPr algn="r" defTabSz="951121">
                <a:spcAft>
                  <a:spcPts val="1198"/>
                </a:spcAft>
                <a:defRPr/>
              </a:pPr>
              <a:r>
                <a:rPr lang="en-US" sz="2800" dirty="0">
                  <a:gradFill>
                    <a:gsLst>
                      <a:gs pos="0">
                        <a:srgbClr val="FFFFFF"/>
                      </a:gs>
                      <a:gs pos="100000">
                        <a:srgbClr val="FFFFFF"/>
                      </a:gs>
                    </a:gsLst>
                    <a:lin ang="5400000" scaled="0"/>
                  </a:gradFill>
                  <a:latin typeface="Segoe UI Semilight"/>
                  <a:cs typeface="Segoe UI" panose="020B0502040204020203" pitchFamily="34" charset="0"/>
                </a:rPr>
                <a:t>Azure SQL Database</a:t>
              </a:r>
            </a:p>
          </p:txBody>
        </p:sp>
      </p:grpSp>
      <p:grpSp>
        <p:nvGrpSpPr>
          <p:cNvPr id="23" name="Group 22">
            <a:extLst>
              <a:ext uri="{FF2B5EF4-FFF2-40B4-BE49-F238E27FC236}">
                <a16:creationId xmlns:a16="http://schemas.microsoft.com/office/drawing/2014/main" id="{10251CE4-7170-46E2-BCF0-1954D9EC26B6}"/>
              </a:ext>
            </a:extLst>
          </p:cNvPr>
          <p:cNvGrpSpPr/>
          <p:nvPr/>
        </p:nvGrpSpPr>
        <p:grpSpPr>
          <a:xfrm>
            <a:off x="1221670" y="2941012"/>
            <a:ext cx="5464326" cy="925692"/>
            <a:chOff x="340560" y="2940931"/>
            <a:chExt cx="5465101" cy="925824"/>
          </a:xfrm>
        </p:grpSpPr>
        <p:sp>
          <p:nvSpPr>
            <p:cNvPr id="190" name="TextBox 189">
              <a:extLst>
                <a:ext uri="{FF2B5EF4-FFF2-40B4-BE49-F238E27FC236}">
                  <a16:creationId xmlns:a16="http://schemas.microsoft.com/office/drawing/2014/main" id="{9CBFB905-86B7-463F-B700-EC18F39CA15B}"/>
                </a:ext>
              </a:extLst>
            </p:cNvPr>
            <p:cNvSpPr txBox="1"/>
            <p:nvPr/>
          </p:nvSpPr>
          <p:spPr>
            <a:xfrm>
              <a:off x="836858" y="3288736"/>
              <a:ext cx="4968803" cy="578019"/>
            </a:xfrm>
            <a:prstGeom prst="rect">
              <a:avLst/>
            </a:prstGeom>
            <a:noFill/>
          </p:spPr>
          <p:txBody>
            <a:bodyPr wrap="none" lIns="182854" tIns="146283" rIns="182854" bIns="146283" rtlCol="0">
              <a:spAutoFit/>
            </a:bodyPr>
            <a:lstStyle/>
            <a:p>
              <a:pPr algn="r" defTabSz="932563">
                <a:lnSpc>
                  <a:spcPct val="90000"/>
                </a:lnSpc>
                <a:spcAft>
                  <a:spcPts val="600"/>
                </a:spcAft>
                <a:defRPr/>
              </a:pPr>
              <a:r>
                <a:rPr lang="en-US" sz="2000" dirty="0">
                  <a:gradFill>
                    <a:gsLst>
                      <a:gs pos="2917">
                        <a:srgbClr val="FFFFFF"/>
                      </a:gs>
                      <a:gs pos="30000">
                        <a:srgbClr val="FFFFFF"/>
                      </a:gs>
                    </a:gsLst>
                    <a:lin ang="5400000" scaled="0"/>
                  </a:gradFill>
                  <a:latin typeface="Segoe UI Semilight"/>
                </a:rPr>
                <a:t>Seamless, near-zero downtime migration</a:t>
              </a:r>
            </a:p>
          </p:txBody>
        </p:sp>
        <p:sp>
          <p:nvSpPr>
            <p:cNvPr id="193" name="Rectangle 192">
              <a:extLst>
                <a:ext uri="{FF2B5EF4-FFF2-40B4-BE49-F238E27FC236}">
                  <a16:creationId xmlns:a16="http://schemas.microsoft.com/office/drawing/2014/main" id="{A8ABF789-DC12-4098-AFEF-B996237F9C40}"/>
                </a:ext>
              </a:extLst>
            </p:cNvPr>
            <p:cNvSpPr/>
            <p:nvPr/>
          </p:nvSpPr>
          <p:spPr>
            <a:xfrm>
              <a:off x="340560" y="2940931"/>
              <a:ext cx="5391983" cy="480199"/>
            </a:xfrm>
            <a:prstGeom prst="rect">
              <a:avLst/>
            </a:prstGeom>
          </p:spPr>
          <p:txBody>
            <a:bodyPr wrap="none">
              <a:spAutoFit/>
            </a:bodyPr>
            <a:lstStyle/>
            <a:p>
              <a:pPr algn="r" defTabSz="950515">
                <a:lnSpc>
                  <a:spcPct val="90000"/>
                </a:lnSpc>
                <a:spcBef>
                  <a:spcPct val="0"/>
                </a:spcBef>
                <a:spcAft>
                  <a:spcPts val="1224"/>
                </a:spcAft>
                <a:defRPr/>
              </a:pPr>
              <a:r>
                <a:rPr lang="en-US" sz="2800" kern="0" dirty="0">
                  <a:ln w="3175">
                    <a:noFill/>
                  </a:ln>
                  <a:solidFill>
                    <a:srgbClr val="FFFFFF"/>
                  </a:solidFill>
                  <a:latin typeface="Segoe UI Semilight"/>
                  <a:cs typeface="Segoe UI Semibold" panose="020B0702040204020203" pitchFamily="34" charset="0"/>
                  <a:sym typeface="Wingdings" panose="05000000000000000000" pitchFamily="2" charset="2"/>
                </a:rPr>
                <a:t>Azure Database Migration Service</a:t>
              </a:r>
            </a:p>
          </p:txBody>
        </p:sp>
      </p:grpSp>
    </p:spTree>
    <p:extLst>
      <p:ext uri="{BB962C8B-B14F-4D97-AF65-F5344CB8AC3E}">
        <p14:creationId xmlns:p14="http://schemas.microsoft.com/office/powerpoint/2010/main" val="18450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par>
                                <p:cTn id="8" presetID="10" presetClass="entr" presetSubtype="0" fill="hold" nodeType="withEffect">
                                  <p:stCondLst>
                                    <p:cond delay="25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500"/>
                                        <p:tgtEl>
                                          <p:spTgt spid="167"/>
                                        </p:tgtEl>
                                      </p:cBhvr>
                                    </p:animEffect>
                                  </p:childTnLst>
                                </p:cTn>
                              </p:par>
                            </p:childTnLst>
                          </p:cTn>
                        </p:par>
                        <p:par>
                          <p:cTn id="18" fill="hold">
                            <p:stCondLst>
                              <p:cond delay="1250"/>
                            </p:stCondLst>
                            <p:childTnLst>
                              <p:par>
                                <p:cTn id="19" presetID="16" presetClass="entr" presetSubtype="21" fill="hold"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barn(inVertical)">
                                      <p:cBhvr>
                                        <p:cTn id="21" dur="500"/>
                                        <p:tgtEl>
                                          <p:spTgt spid="171"/>
                                        </p:tgtEl>
                                      </p:cBhvr>
                                    </p:animEffect>
                                  </p:childTnLst>
                                </p:cTn>
                              </p:par>
                              <p:par>
                                <p:cTn id="22" presetID="16" presetClass="entr" presetSubtype="21" fill="hold" nodeType="withEffect">
                                  <p:stCondLst>
                                    <p:cond delay="100"/>
                                  </p:stCondLst>
                                  <p:childTnLst>
                                    <p:set>
                                      <p:cBhvr>
                                        <p:cTn id="23" dur="1" fill="hold">
                                          <p:stCondLst>
                                            <p:cond delay="0"/>
                                          </p:stCondLst>
                                        </p:cTn>
                                        <p:tgtEl>
                                          <p:spTgt spid="170"/>
                                        </p:tgtEl>
                                        <p:attrNameLst>
                                          <p:attrName>style.visibility</p:attrName>
                                        </p:attrNameLst>
                                      </p:cBhvr>
                                      <p:to>
                                        <p:strVal val="visible"/>
                                      </p:to>
                                    </p:set>
                                    <p:animEffect transition="in" filter="barn(inVertical)">
                                      <p:cBhvr>
                                        <p:cTn id="24" dur="500"/>
                                        <p:tgtEl>
                                          <p:spTgt spid="170"/>
                                        </p:tgtEl>
                                      </p:cBhvr>
                                    </p:animEffect>
                                  </p:childTnLst>
                                </p:cTn>
                              </p:par>
                              <p:par>
                                <p:cTn id="25" presetID="16" presetClass="entr" presetSubtype="21" fill="hold" nodeType="withEffect">
                                  <p:stCondLst>
                                    <p:cond delay="200"/>
                                  </p:stCondLst>
                                  <p:childTnLst>
                                    <p:set>
                                      <p:cBhvr>
                                        <p:cTn id="26" dur="1" fill="hold">
                                          <p:stCondLst>
                                            <p:cond delay="0"/>
                                          </p:stCondLst>
                                        </p:cTn>
                                        <p:tgtEl>
                                          <p:spTgt spid="169"/>
                                        </p:tgtEl>
                                        <p:attrNameLst>
                                          <p:attrName>style.visibility</p:attrName>
                                        </p:attrNameLst>
                                      </p:cBhvr>
                                      <p:to>
                                        <p:strVal val="visible"/>
                                      </p:to>
                                    </p:set>
                                    <p:animEffect transition="in" filter="barn(inVertical)">
                                      <p:cBhvr>
                                        <p:cTn id="27" dur="500"/>
                                        <p:tgtEl>
                                          <p:spTgt spid="169"/>
                                        </p:tgtEl>
                                      </p:cBhvr>
                                    </p:animEffect>
                                  </p:childTnLst>
                                </p:cTn>
                              </p:par>
                              <p:par>
                                <p:cTn id="28" presetID="10" presetClass="entr" presetSubtype="0" fill="hold" nodeType="withEffect">
                                  <p:stCondLst>
                                    <p:cond delay="2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1950"/>
                            </p:stCondLst>
                            <p:childTnLst>
                              <p:par>
                                <p:cTn id="32" presetID="10" presetClass="entr" presetSubtype="0" fill="hold" nodeType="afterEffect">
                                  <p:stCondLst>
                                    <p:cond delay="0"/>
                                  </p:stCondLst>
                                  <p:childTnLst>
                                    <p:set>
                                      <p:cBhvr>
                                        <p:cTn id="33" dur="1" fill="hold">
                                          <p:stCondLst>
                                            <p:cond delay="0"/>
                                          </p:stCondLst>
                                        </p:cTn>
                                        <p:tgtEl>
                                          <p:spTgt spid="176"/>
                                        </p:tgtEl>
                                        <p:attrNameLst>
                                          <p:attrName>style.visibility</p:attrName>
                                        </p:attrNameLst>
                                      </p:cBhvr>
                                      <p:to>
                                        <p:strVal val="visible"/>
                                      </p:to>
                                    </p:set>
                                    <p:animEffect transition="in" filter="fade">
                                      <p:cBhvr>
                                        <p:cTn id="34" dur="500"/>
                                        <p:tgtEl>
                                          <p:spTgt spid="176"/>
                                        </p:tgtEl>
                                      </p:cBhvr>
                                    </p:animEffect>
                                  </p:childTnLst>
                                </p:cTn>
                              </p:par>
                              <p:par>
                                <p:cTn id="35" presetID="10" presetClass="entr" presetSubtype="0" fill="hold" nodeType="withEffect">
                                  <p:stCondLst>
                                    <p:cond delay="20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par>
                                <p:cTn id="38" presetID="10" presetClass="entr" presetSubtype="0" fill="hold" nodeType="withEffect">
                                  <p:stCondLst>
                                    <p:cond delay="400"/>
                                  </p:stCondLst>
                                  <p:childTnLst>
                                    <p:set>
                                      <p:cBhvr>
                                        <p:cTn id="39" dur="1" fill="hold">
                                          <p:stCondLst>
                                            <p:cond delay="0"/>
                                          </p:stCondLst>
                                        </p:cTn>
                                        <p:tgtEl>
                                          <p:spTgt spid="182"/>
                                        </p:tgtEl>
                                        <p:attrNameLst>
                                          <p:attrName>style.visibility</p:attrName>
                                        </p:attrNameLst>
                                      </p:cBhvr>
                                      <p:to>
                                        <p:strVal val="visible"/>
                                      </p:to>
                                    </p:set>
                                    <p:animEffect transition="in" filter="fade">
                                      <p:cBhvr>
                                        <p:cTn id="40" dur="500"/>
                                        <p:tgtEl>
                                          <p:spTgt spid="18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172"/>
                                        </p:tgtEl>
                                        <p:attrNameLst>
                                          <p:attrName>style.visibility</p:attrName>
                                        </p:attrNameLst>
                                      </p:cBhvr>
                                      <p:to>
                                        <p:strVal val="visible"/>
                                      </p:to>
                                    </p:set>
                                    <p:animEffect transition="in" filter="fade">
                                      <p:cBhvr>
                                        <p:cTn id="48"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Migrating existing SQL Server</a:t>
            </a:r>
            <a:endParaRPr lang="en-US" sz="1200" dirty="0"/>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5486400" cy="1482045"/>
            <a:chOff x="1265237" y="3738267"/>
            <a:chExt cx="54864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5486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Lara Rubbelke</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2400" dirty="0" err="1">
                    <a:solidFill>
                      <a:schemeClr val="bg2">
                        <a:lumMod val="60000"/>
                        <a:lumOff val="40000"/>
                      </a:schemeClr>
                    </a:solidFill>
                    <a:latin typeface="Segoe UI Semibold" panose="020B0702040204020203" pitchFamily="34" charset="0"/>
                    <a:cs typeface="Segoe UI Semibold" panose="020B0702040204020203" pitchFamily="34" charset="0"/>
                  </a:rPr>
                  <a:t>sqlgal</a:t>
                </a:r>
                <a:endParaRPr lang="en-US" sz="24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60274972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3116262"/>
            <a:ext cx="10210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Azure Database Migration Service</a:t>
            </a:r>
          </a:p>
        </p:txBody>
      </p:sp>
      <p:sp>
        <p:nvSpPr>
          <p:cNvPr id="6" name="Rectangle: Rounded Corners 5">
            <a:extLst>
              <a:ext uri="{FF2B5EF4-FFF2-40B4-BE49-F238E27FC236}">
                <a16:creationId xmlns:a16="http://schemas.microsoft.com/office/drawing/2014/main" id="{5DCF25C3-040B-4619-91FB-19783D91308A}"/>
              </a:ext>
            </a:extLst>
          </p:cNvPr>
          <p:cNvSpPr/>
          <p:nvPr/>
        </p:nvSpPr>
        <p:spPr bwMode="auto">
          <a:xfrm>
            <a:off x="639329" y="2582862"/>
            <a:ext cx="1845108" cy="533400"/>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PREVIEW</a:t>
            </a:r>
          </a:p>
        </p:txBody>
      </p:sp>
    </p:spTree>
    <p:extLst>
      <p:ext uri="{BB962C8B-B14F-4D97-AF65-F5344CB8AC3E}">
        <p14:creationId xmlns:p14="http://schemas.microsoft.com/office/powerpoint/2010/main" val="309309931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200"/>
                                  </p:stCondLst>
                                  <p:childTnLst>
                                    <p:animMotion origin="layout" path="M -0.05553 0.00022 L -3.31887E-8 0.00022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811460"/>
            <a:ext cx="12436475" cy="41830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793911"/>
            <a:ext cx="11353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Azure Database for PostgreSQL</a:t>
            </a:r>
          </a:p>
          <a:p>
            <a:pPr lvl="0" defTabSz="932384">
              <a:defRPr/>
            </a:pPr>
            <a:r>
              <a:rPr lang="en-US" sz="5400" spc="-102" dirty="0">
                <a:solidFill>
                  <a:srgbClr val="0078D7"/>
                </a:solidFill>
                <a:cs typeface="Segoe UI Semilight" panose="020B0402040204020203" pitchFamily="34" charset="0"/>
              </a:rPr>
              <a:t>Azure Database for MySQL</a:t>
            </a:r>
          </a:p>
        </p:txBody>
      </p:sp>
      <p:sp>
        <p:nvSpPr>
          <p:cNvPr id="7" name="Rectangle 6"/>
          <p:cNvSpPr/>
          <p:nvPr/>
        </p:nvSpPr>
        <p:spPr>
          <a:xfrm>
            <a:off x="655637" y="4800815"/>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Built-in high-availability and security</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Elastically scale up or down with no application downtime</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100% compatible with all existing drivers, libraries, tools</a:t>
            </a:r>
          </a:p>
        </p:txBody>
      </p:sp>
      <p:grpSp>
        <p:nvGrpSpPr>
          <p:cNvPr id="6" name="Group 5">
            <a:extLst>
              <a:ext uri="{FF2B5EF4-FFF2-40B4-BE49-F238E27FC236}">
                <a16:creationId xmlns:a16="http://schemas.microsoft.com/office/drawing/2014/main" id="{7BCDE028-89EE-4BFB-B226-506E4803006B}"/>
              </a:ext>
            </a:extLst>
          </p:cNvPr>
          <p:cNvGrpSpPr/>
          <p:nvPr/>
        </p:nvGrpSpPr>
        <p:grpSpPr>
          <a:xfrm>
            <a:off x="844443" y="275467"/>
            <a:ext cx="1673397" cy="2231195"/>
            <a:chOff x="630095" y="1017339"/>
            <a:chExt cx="2386885" cy="3182514"/>
          </a:xfrm>
        </p:grpSpPr>
        <p:pic>
          <p:nvPicPr>
            <p:cNvPr id="9" name="Graphic 8">
              <a:extLst>
                <a:ext uri="{FF2B5EF4-FFF2-40B4-BE49-F238E27FC236}">
                  <a16:creationId xmlns:a16="http://schemas.microsoft.com/office/drawing/2014/main" id="{A7895975-A854-455E-A49B-AEE0A35BC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095" y="1017339"/>
              <a:ext cx="2386885" cy="3182514"/>
            </a:xfrm>
            <a:prstGeom prst="rect">
              <a:avLst/>
            </a:prstGeom>
          </p:spPr>
        </p:pic>
        <p:sp>
          <p:nvSpPr>
            <p:cNvPr id="11" name="TextBox 10">
              <a:extLst>
                <a:ext uri="{FF2B5EF4-FFF2-40B4-BE49-F238E27FC236}">
                  <a16:creationId xmlns:a16="http://schemas.microsoft.com/office/drawing/2014/main" id="{1A2143FA-36DB-4F94-B790-C7DA8A0A7274}"/>
                </a:ext>
              </a:extLst>
            </p:cNvPr>
            <p:cNvSpPr txBox="1"/>
            <p:nvPr/>
          </p:nvSpPr>
          <p:spPr>
            <a:xfrm>
              <a:off x="847474" y="2622180"/>
              <a:ext cx="1944960" cy="824878"/>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MySQL</a:t>
              </a:r>
            </a:p>
          </p:txBody>
        </p:sp>
      </p:grpSp>
      <p:grpSp>
        <p:nvGrpSpPr>
          <p:cNvPr id="12" name="Group 11">
            <a:extLst>
              <a:ext uri="{FF2B5EF4-FFF2-40B4-BE49-F238E27FC236}">
                <a16:creationId xmlns:a16="http://schemas.microsoft.com/office/drawing/2014/main" id="{F502547D-BF9C-46E1-9428-F23812BA3D4E}"/>
              </a:ext>
            </a:extLst>
          </p:cNvPr>
          <p:cNvGrpSpPr/>
          <p:nvPr/>
        </p:nvGrpSpPr>
        <p:grpSpPr>
          <a:xfrm>
            <a:off x="2650414" y="275467"/>
            <a:ext cx="1891423" cy="2231195"/>
            <a:chOff x="2672274" y="-1000931"/>
            <a:chExt cx="2913714" cy="3437128"/>
          </a:xfrm>
        </p:grpSpPr>
        <p:pic>
          <p:nvPicPr>
            <p:cNvPr id="13" name="Graphic 12">
              <a:extLst>
                <a:ext uri="{FF2B5EF4-FFF2-40B4-BE49-F238E27FC236}">
                  <a16:creationId xmlns:a16="http://schemas.microsoft.com/office/drawing/2014/main" id="{F6BC97B7-B3FA-483B-A519-54A9B7200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533" y="-1000931"/>
              <a:ext cx="2577846" cy="3437128"/>
            </a:xfrm>
            <a:prstGeom prst="rect">
              <a:avLst/>
            </a:prstGeom>
          </p:spPr>
        </p:pic>
        <p:sp>
          <p:nvSpPr>
            <p:cNvPr id="14" name="TextBox 13">
              <a:extLst>
                <a:ext uri="{FF2B5EF4-FFF2-40B4-BE49-F238E27FC236}">
                  <a16:creationId xmlns:a16="http://schemas.microsoft.com/office/drawing/2014/main" id="{17C07FB6-7155-4369-B9C4-9B8B3E4F788D}"/>
                </a:ext>
              </a:extLst>
            </p:cNvPr>
            <p:cNvSpPr txBox="1"/>
            <p:nvPr/>
          </p:nvSpPr>
          <p:spPr>
            <a:xfrm>
              <a:off x="2672274" y="662839"/>
              <a:ext cx="2913714" cy="89087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PostgreSQL</a:t>
              </a:r>
            </a:p>
          </p:txBody>
        </p:sp>
      </p:grpSp>
    </p:spTree>
    <p:extLst>
      <p:ext uri="{BB962C8B-B14F-4D97-AF65-F5344CB8AC3E}">
        <p14:creationId xmlns:p14="http://schemas.microsoft.com/office/powerpoint/2010/main" val="35993866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600"/>
                                        <p:tgtEl>
                                          <p:spTgt spid="5"/>
                                        </p:tgtEl>
                                      </p:cBhvr>
                                    </p:animEffect>
                                  </p:childTnLst>
                                </p:cTn>
                              </p:par>
                              <p:par>
                                <p:cTn id="13" presetID="35" presetClass="path" presetSubtype="0" decel="100000" fill="hold" grpId="1" nodeType="withEffect">
                                  <p:stCondLst>
                                    <p:cond delay="50"/>
                                  </p:stCondLst>
                                  <p:childTnLst>
                                    <p:animMotion origin="layout" path="M -0.05553 0.00023 L -7.07174E-7 0.00023 " pathEditMode="relative" rAng="0" ptsTypes="AA">
                                      <p:cBhvr>
                                        <p:cTn id="14" dur="800" fill="hold"/>
                                        <p:tgtEl>
                                          <p:spTgt spid="5"/>
                                        </p:tgtEl>
                                        <p:attrNameLst>
                                          <p:attrName>ppt_x</p:attrName>
                                          <p:attrName>ppt_y</p:attrName>
                                        </p:attrNameLst>
                                      </p:cBhvr>
                                      <p:rCtr x="2770" y="0"/>
                                    </p:animMotion>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600"/>
                                        <p:tgtEl>
                                          <p:spTgt spid="7"/>
                                        </p:tgtEl>
                                      </p:cBhvr>
                                    </p:animEffect>
                                  </p:childTnLst>
                                </p:cTn>
                              </p:par>
                              <p:par>
                                <p:cTn id="18" presetID="35" presetClass="path" presetSubtype="0" decel="100000" fill="hold" grpId="1" nodeType="withEffect">
                                  <p:stCondLst>
                                    <p:cond delay="300"/>
                                  </p:stCondLst>
                                  <p:childTnLst>
                                    <p:animMotion origin="layout" path="M -0.05553 0.00023 L -7.07174E-7 0.00023 " pathEditMode="relative" rAng="0" ptsTypes="AA">
                                      <p:cBhvr>
                                        <p:cTn id="19" dur="800" fill="hold"/>
                                        <p:tgtEl>
                                          <p:spTgt spid="7"/>
                                        </p:tgtEl>
                                        <p:attrNameLst>
                                          <p:attrName>ppt_x</p:attrName>
                                          <p:attrName>ppt_y</p:attrName>
                                        </p:attrNameLst>
                                      </p:cBhvr>
                                      <p:rCtr x="2770" y="0"/>
                                    </p:animMotion>
                                  </p:childTnLst>
                                </p:cTn>
                              </p:par>
                            </p:childTnLst>
                          </p:cTn>
                        </p:par>
                        <p:par>
                          <p:cTn id="20" fill="hold">
                            <p:stCondLst>
                              <p:cond delay="1600"/>
                            </p:stCondLst>
                            <p:childTnLst>
                              <p:par>
                                <p:cTn id="21" presetID="10" presetClass="entr" presetSubtype="0" fill="hold" nodeType="after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600"/>
                                        <p:tgtEl>
                                          <p:spTgt spid="12"/>
                                        </p:tgtEl>
                                      </p:cBhvr>
                                    </p:animEffect>
                                  </p:childTnLst>
                                </p:cTn>
                              </p:par>
                              <p:par>
                                <p:cTn id="24" presetID="35" presetClass="path" presetSubtype="0" decel="100000" fill="hold" nodeType="withEffect">
                                  <p:stCondLst>
                                    <p:cond delay="250"/>
                                  </p:stCondLst>
                                  <p:childTnLst>
                                    <p:animMotion origin="layout" path="M -0.05552 0.00023 L -4.32984E-6 0.00023 " pathEditMode="relative" rAng="0" ptsTypes="AA">
                                      <p:cBhvr>
                                        <p:cTn id="25" dur="800" fill="hold"/>
                                        <p:tgtEl>
                                          <p:spTgt spid="12"/>
                                        </p:tgtEl>
                                        <p:attrNameLst>
                                          <p:attrName>ppt_x</p:attrName>
                                          <p:attrName>ppt_y</p:attrName>
                                        </p:attrNameLst>
                                      </p:cBhvr>
                                      <p:rCtr x="2770" y="0"/>
                                    </p:animMotion>
                                  </p:childTnLst>
                                </p:cTn>
                              </p:par>
                              <p:par>
                                <p:cTn id="26" presetID="10" presetClass="entr" presetSubtype="0" fill="hold" nodeType="withEffect">
                                  <p:stCondLst>
                                    <p:cond delay="7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600"/>
                                        <p:tgtEl>
                                          <p:spTgt spid="6"/>
                                        </p:tgtEl>
                                      </p:cBhvr>
                                    </p:animEffect>
                                  </p:childTnLst>
                                </p:cTn>
                              </p:par>
                              <p:par>
                                <p:cTn id="29" presetID="35" presetClass="path" presetSubtype="0" decel="100000" fill="hold" nodeType="withEffect">
                                  <p:stCondLst>
                                    <p:cond delay="600"/>
                                  </p:stCondLst>
                                  <p:childTnLst>
                                    <p:animMotion origin="layout" path="M -0.05553 0.00023 L 1.53178E-8 0.00023 " pathEditMode="relative" rAng="0" ptsTypes="AA">
                                      <p:cBhvr>
                                        <p:cTn id="30" dur="800" fill="hold"/>
                                        <p:tgtEl>
                                          <p:spTgt spid="6"/>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0F40C9-BFAE-403D-93C9-AA68EA833DBA}"/>
              </a:ext>
            </a:extLst>
          </p:cNvPr>
          <p:cNvGrpSpPr/>
          <p:nvPr/>
        </p:nvGrpSpPr>
        <p:grpSpPr>
          <a:xfrm>
            <a:off x="4563139" y="275467"/>
            <a:ext cx="1891423" cy="2231195"/>
            <a:chOff x="2672274" y="-1000931"/>
            <a:chExt cx="2913714" cy="3437128"/>
          </a:xfrm>
        </p:grpSpPr>
        <p:pic>
          <p:nvPicPr>
            <p:cNvPr id="16" name="Graphic 15">
              <a:extLst>
                <a:ext uri="{FF2B5EF4-FFF2-40B4-BE49-F238E27FC236}">
                  <a16:creationId xmlns:a16="http://schemas.microsoft.com/office/drawing/2014/main" id="{1B58B328-CE9F-4764-820E-E3FC2348E3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533" y="-1000931"/>
              <a:ext cx="2577846" cy="3437128"/>
            </a:xfrm>
            <a:prstGeom prst="rect">
              <a:avLst/>
            </a:prstGeom>
          </p:spPr>
        </p:pic>
        <p:sp>
          <p:nvSpPr>
            <p:cNvPr id="17" name="TextBox 16">
              <a:extLst>
                <a:ext uri="{FF2B5EF4-FFF2-40B4-BE49-F238E27FC236}">
                  <a16:creationId xmlns:a16="http://schemas.microsoft.com/office/drawing/2014/main" id="{68AE0320-12FC-4CF2-A429-882903ED5528}"/>
                </a:ext>
              </a:extLst>
            </p:cNvPr>
            <p:cNvSpPr txBox="1"/>
            <p:nvPr/>
          </p:nvSpPr>
          <p:spPr>
            <a:xfrm>
              <a:off x="2672274" y="662839"/>
              <a:ext cx="2913714" cy="89087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MariaDB</a:t>
              </a:r>
            </a:p>
          </p:txBody>
        </p:sp>
      </p:grpSp>
      <p:sp>
        <p:nvSpPr>
          <p:cNvPr id="3" name="Rectangle 2">
            <a:extLst>
              <a:ext uri="{FF2B5EF4-FFF2-40B4-BE49-F238E27FC236}">
                <a16:creationId xmlns:a16="http://schemas.microsoft.com/office/drawing/2014/main" id="{54A926F1-DE1B-4E16-96CE-A94CE44DE602}"/>
              </a:ext>
            </a:extLst>
          </p:cNvPr>
          <p:cNvSpPr/>
          <p:nvPr/>
        </p:nvSpPr>
        <p:spPr bwMode="auto">
          <a:xfrm flipV="1">
            <a:off x="0" y="2811460"/>
            <a:ext cx="12436475" cy="41830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235138"/>
            <a:ext cx="11353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Azure Database for MariaDB</a:t>
            </a:r>
          </a:p>
        </p:txBody>
      </p:sp>
      <p:sp>
        <p:nvSpPr>
          <p:cNvPr id="7" name="Rectangle 6"/>
          <p:cNvSpPr/>
          <p:nvPr/>
        </p:nvSpPr>
        <p:spPr>
          <a:xfrm>
            <a:off x="655637" y="4148939"/>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MariaDB as a Service</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Built-in high-availability and security</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100% compatible with all existing drivers, libraries, tools</a:t>
            </a:r>
          </a:p>
        </p:txBody>
      </p:sp>
      <p:grpSp>
        <p:nvGrpSpPr>
          <p:cNvPr id="6" name="Group 5">
            <a:extLst>
              <a:ext uri="{FF2B5EF4-FFF2-40B4-BE49-F238E27FC236}">
                <a16:creationId xmlns:a16="http://schemas.microsoft.com/office/drawing/2014/main" id="{7BCDE028-89EE-4BFB-B226-506E4803006B}"/>
              </a:ext>
            </a:extLst>
          </p:cNvPr>
          <p:cNvGrpSpPr/>
          <p:nvPr/>
        </p:nvGrpSpPr>
        <p:grpSpPr>
          <a:xfrm>
            <a:off x="856178" y="275467"/>
            <a:ext cx="1673397" cy="2231195"/>
            <a:chOff x="630095" y="1017339"/>
            <a:chExt cx="2386885" cy="3182514"/>
          </a:xfrm>
        </p:grpSpPr>
        <p:pic>
          <p:nvPicPr>
            <p:cNvPr id="9" name="Graphic 8">
              <a:extLst>
                <a:ext uri="{FF2B5EF4-FFF2-40B4-BE49-F238E27FC236}">
                  <a16:creationId xmlns:a16="http://schemas.microsoft.com/office/drawing/2014/main" id="{A7895975-A854-455E-A49B-AEE0A35BC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095" y="1017339"/>
              <a:ext cx="2386885" cy="3182514"/>
            </a:xfrm>
            <a:prstGeom prst="rect">
              <a:avLst/>
            </a:prstGeom>
          </p:spPr>
        </p:pic>
        <p:sp>
          <p:nvSpPr>
            <p:cNvPr id="11" name="TextBox 10">
              <a:extLst>
                <a:ext uri="{FF2B5EF4-FFF2-40B4-BE49-F238E27FC236}">
                  <a16:creationId xmlns:a16="http://schemas.microsoft.com/office/drawing/2014/main" id="{1A2143FA-36DB-4F94-B790-C7DA8A0A7274}"/>
                </a:ext>
              </a:extLst>
            </p:cNvPr>
            <p:cNvSpPr txBox="1"/>
            <p:nvPr/>
          </p:nvSpPr>
          <p:spPr>
            <a:xfrm>
              <a:off x="847474" y="2622180"/>
              <a:ext cx="1944960" cy="824878"/>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MySQL</a:t>
              </a:r>
            </a:p>
          </p:txBody>
        </p:sp>
      </p:grpSp>
      <p:grpSp>
        <p:nvGrpSpPr>
          <p:cNvPr id="12" name="Group 11">
            <a:extLst>
              <a:ext uri="{FF2B5EF4-FFF2-40B4-BE49-F238E27FC236}">
                <a16:creationId xmlns:a16="http://schemas.microsoft.com/office/drawing/2014/main" id="{F502547D-BF9C-46E1-9428-F23812BA3D4E}"/>
              </a:ext>
            </a:extLst>
          </p:cNvPr>
          <p:cNvGrpSpPr/>
          <p:nvPr/>
        </p:nvGrpSpPr>
        <p:grpSpPr>
          <a:xfrm>
            <a:off x="2662149" y="275467"/>
            <a:ext cx="1891423" cy="2231195"/>
            <a:chOff x="2672274" y="-1000931"/>
            <a:chExt cx="2913714" cy="3437128"/>
          </a:xfrm>
        </p:grpSpPr>
        <p:pic>
          <p:nvPicPr>
            <p:cNvPr id="13" name="Graphic 12">
              <a:extLst>
                <a:ext uri="{FF2B5EF4-FFF2-40B4-BE49-F238E27FC236}">
                  <a16:creationId xmlns:a16="http://schemas.microsoft.com/office/drawing/2014/main" id="{F6BC97B7-B3FA-483B-A519-54A9B7200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533" y="-1000931"/>
              <a:ext cx="2577846" cy="3437128"/>
            </a:xfrm>
            <a:prstGeom prst="rect">
              <a:avLst/>
            </a:prstGeom>
          </p:spPr>
        </p:pic>
        <p:sp>
          <p:nvSpPr>
            <p:cNvPr id="14" name="TextBox 13">
              <a:extLst>
                <a:ext uri="{FF2B5EF4-FFF2-40B4-BE49-F238E27FC236}">
                  <a16:creationId xmlns:a16="http://schemas.microsoft.com/office/drawing/2014/main" id="{17C07FB6-7155-4369-B9C4-9B8B3E4F788D}"/>
                </a:ext>
              </a:extLst>
            </p:cNvPr>
            <p:cNvSpPr txBox="1"/>
            <p:nvPr/>
          </p:nvSpPr>
          <p:spPr>
            <a:xfrm>
              <a:off x="2672274" y="662839"/>
              <a:ext cx="2913714" cy="89087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PostgreSQL</a:t>
              </a:r>
            </a:p>
          </p:txBody>
        </p:sp>
      </p:grpSp>
      <p:sp>
        <p:nvSpPr>
          <p:cNvPr id="18" name="Rectangle: Rounded Corners 17">
            <a:extLst>
              <a:ext uri="{FF2B5EF4-FFF2-40B4-BE49-F238E27FC236}">
                <a16:creationId xmlns:a16="http://schemas.microsoft.com/office/drawing/2014/main" id="{6DE6A2EA-D2F0-4F2C-A926-B34B5B3D4520}"/>
              </a:ext>
            </a:extLst>
          </p:cNvPr>
          <p:cNvSpPr/>
          <p:nvPr/>
        </p:nvSpPr>
        <p:spPr bwMode="auto">
          <a:xfrm>
            <a:off x="6811529" y="1205908"/>
            <a:ext cx="2607108" cy="483832"/>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ANNOUNCING</a:t>
            </a:r>
          </a:p>
        </p:txBody>
      </p:sp>
    </p:spTree>
    <p:extLst>
      <p:ext uri="{BB962C8B-B14F-4D97-AF65-F5344CB8AC3E}">
        <p14:creationId xmlns:p14="http://schemas.microsoft.com/office/powerpoint/2010/main" val="350352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50"/>
                                  </p:stCondLst>
                                  <p:childTnLst>
                                    <p:animMotion origin="layout" path="M -0.05553 0.00022 L -7.07174E-7 0.00022 " pathEditMode="relative" rAng="0" ptsTypes="AA">
                                      <p:cBhvr>
                                        <p:cTn id="9" dur="800" fill="hold"/>
                                        <p:tgtEl>
                                          <p:spTgt spid="5"/>
                                        </p:tgtEl>
                                        <p:attrNameLst>
                                          <p:attrName>ppt_x</p:attrName>
                                          <p:attrName>ppt_y</p:attrName>
                                        </p:attrNameLst>
                                      </p:cBhvr>
                                      <p:rCtr x="2770"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300"/>
                                  </p:stCondLst>
                                  <p:childTnLst>
                                    <p:animMotion origin="layout" path="M -0.05553 0.00023 L -7.07174E-7 0.00023 " pathEditMode="relative" rAng="0" ptsTypes="AA">
                                      <p:cBhvr>
                                        <p:cTn id="14" dur="800" fill="hold"/>
                                        <p:tgtEl>
                                          <p:spTgt spid="7"/>
                                        </p:tgtEl>
                                        <p:attrNameLst>
                                          <p:attrName>ppt_x</p:attrName>
                                          <p:attrName>ppt_y</p:attrName>
                                        </p:attrNameLst>
                                      </p:cBhvr>
                                      <p:rCtr x="2770" y="0"/>
                                    </p:animMotion>
                                  </p:childTnLst>
                                </p:cTn>
                              </p:par>
                            </p:childTnLst>
                          </p:cTn>
                        </p:par>
                        <p:par>
                          <p:cTn id="15" fill="hold">
                            <p:stCondLst>
                              <p:cond delay="1100"/>
                            </p:stCondLst>
                            <p:childTnLst>
                              <p:par>
                                <p:cTn id="16" presetID="10" presetClass="entr" presetSubtype="0" fill="hold" nodeType="afterEffect">
                                  <p:stCondLst>
                                    <p:cond delay="3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600"/>
                                        <p:tgtEl>
                                          <p:spTgt spid="15"/>
                                        </p:tgtEl>
                                      </p:cBhvr>
                                    </p:animEffect>
                                  </p:childTnLst>
                                </p:cTn>
                              </p:par>
                              <p:par>
                                <p:cTn id="19" presetID="35" presetClass="path" presetSubtype="0" decel="100000" fill="hold" nodeType="withEffect">
                                  <p:stCondLst>
                                    <p:cond delay="250"/>
                                  </p:stCondLst>
                                  <p:childTnLst>
                                    <p:animMotion origin="layout" path="M -0.05553 0.00023 L -1.0263E-6 0.00023 " pathEditMode="relative" rAng="0" ptsTypes="AA">
                                      <p:cBhvr>
                                        <p:cTn id="20" dur="800" fill="hold"/>
                                        <p:tgtEl>
                                          <p:spTgt spid="15"/>
                                        </p:tgtEl>
                                        <p:attrNameLst>
                                          <p:attrName>ppt_x</p:attrName>
                                          <p:attrName>ppt_y</p:attrName>
                                        </p:attrNameLst>
                                      </p:cBhvr>
                                      <p:rCtr x="2770" y="0"/>
                                    </p:animMotion>
                                  </p:childTnLst>
                                </p:cTn>
                              </p:par>
                              <p:par>
                                <p:cTn id="21" presetID="10" presetClass="entr" presetSubtype="0" fill="hold" grpId="0" nodeType="withEffect">
                                  <p:stCondLst>
                                    <p:cond delay="7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198438" y="4030662"/>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sp>
        <p:nvSpPr>
          <p:cNvPr id="3" name="Title 1">
            <a:extLst>
              <a:ext uri="{FF2B5EF4-FFF2-40B4-BE49-F238E27FC236}">
                <a16:creationId xmlns:a16="http://schemas.microsoft.com/office/drawing/2014/main" id="{99935847-7C64-44EE-A933-0ED54ECA6280}"/>
              </a:ext>
            </a:extLst>
          </p:cNvPr>
          <p:cNvSpPr txBox="1">
            <a:spLocks/>
          </p:cNvSpPr>
          <p:nvPr/>
        </p:nvSpPr>
        <p:spPr>
          <a:xfrm>
            <a:off x="198438" y="4910361"/>
            <a:ext cx="12055476"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rPr>
              <a:t>The first globally distributed, multi-model database service</a:t>
            </a:r>
            <a:endParaRPr kumimoji="0" lang="en-US" sz="40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endParaRPr>
          </a:p>
        </p:txBody>
      </p:sp>
      <p:pic>
        <p:nvPicPr>
          <p:cNvPr id="4" name="Graphic 3">
            <a:extLst>
              <a:ext uri="{FF2B5EF4-FFF2-40B4-BE49-F238E27FC236}">
                <a16:creationId xmlns:a16="http://schemas.microsoft.com/office/drawing/2014/main" id="{4C4F26AE-3F08-4F88-A946-038B94074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4331" y="833442"/>
            <a:ext cx="2803690" cy="2803690"/>
          </a:xfrm>
          <a:prstGeom prst="rect">
            <a:avLst/>
          </a:prstGeom>
        </p:spPr>
      </p:pic>
    </p:spTree>
    <p:extLst>
      <p:ext uri="{BB962C8B-B14F-4D97-AF65-F5344CB8AC3E}">
        <p14:creationId xmlns:p14="http://schemas.microsoft.com/office/powerpoint/2010/main" val="4052482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088489" y="-1"/>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0"/>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grpSp>
        <p:nvGrpSpPr>
          <p:cNvPr id="48" name="Group 47">
            <a:extLst>
              <a:ext uri="{FF2B5EF4-FFF2-40B4-BE49-F238E27FC236}">
                <a16:creationId xmlns:a16="http://schemas.microsoft.com/office/drawing/2014/main" id="{4EDC3E5B-75F5-4156-A7AD-E0DF936E0C1F}"/>
              </a:ext>
            </a:extLst>
          </p:cNvPr>
          <p:cNvGrpSpPr/>
          <p:nvPr/>
        </p:nvGrpSpPr>
        <p:grpSpPr>
          <a:xfrm>
            <a:off x="-9718" y="0"/>
            <a:ext cx="2098359" cy="17800964"/>
            <a:chOff x="6527529" y="-2665540"/>
            <a:chExt cx="2057401" cy="17453510"/>
          </a:xfrm>
        </p:grpSpPr>
        <p:sp>
          <p:nvSpPr>
            <p:cNvPr id="49" name="Rectangle 48">
              <a:extLst>
                <a:ext uri="{FF2B5EF4-FFF2-40B4-BE49-F238E27FC236}">
                  <a16:creationId xmlns:a16="http://schemas.microsoft.com/office/drawing/2014/main" id="{B875FD44-B522-4DB6-AED4-94AA2991D871}"/>
                </a:ext>
              </a:extLst>
            </p:cNvPr>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50" name="Rectangle 49">
              <a:extLst>
                <a:ext uri="{FF2B5EF4-FFF2-40B4-BE49-F238E27FC236}">
                  <a16:creationId xmlns:a16="http://schemas.microsoft.com/office/drawing/2014/main" id="{D1AE0F41-FBBD-4103-87FB-F826A9400F9B}"/>
                </a:ext>
              </a:extLst>
            </p:cNvPr>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51" name="Rectangle 50">
              <a:extLst>
                <a:ext uri="{FF2B5EF4-FFF2-40B4-BE49-F238E27FC236}">
                  <a16:creationId xmlns:a16="http://schemas.microsoft.com/office/drawing/2014/main" id="{73C27EBF-A280-433D-8C10-19327267C109}"/>
                </a:ext>
              </a:extLst>
            </p:cNvPr>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52" name="Rectangle 51">
              <a:extLst>
                <a:ext uri="{FF2B5EF4-FFF2-40B4-BE49-F238E27FC236}">
                  <a16:creationId xmlns:a16="http://schemas.microsoft.com/office/drawing/2014/main" id="{3D3B9FAA-1ED0-43EC-9BEA-93D80963C39F}"/>
                </a:ext>
              </a:extLst>
            </p:cNvPr>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53" name="Rectangle 52">
              <a:extLst>
                <a:ext uri="{FF2B5EF4-FFF2-40B4-BE49-F238E27FC236}">
                  <a16:creationId xmlns:a16="http://schemas.microsoft.com/office/drawing/2014/main" id="{6C60E432-7DBD-4E99-83E9-BB6F07CE9003}"/>
                </a:ext>
              </a:extLst>
            </p:cNvPr>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54" name="Rectangle 53">
              <a:extLst>
                <a:ext uri="{FF2B5EF4-FFF2-40B4-BE49-F238E27FC236}">
                  <a16:creationId xmlns:a16="http://schemas.microsoft.com/office/drawing/2014/main" id="{94725457-6166-4591-B6F0-8EF010F89661}"/>
                </a:ext>
              </a:extLst>
            </p:cNvPr>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55" name="Rectangle 54">
              <a:extLst>
                <a:ext uri="{FF2B5EF4-FFF2-40B4-BE49-F238E27FC236}">
                  <a16:creationId xmlns:a16="http://schemas.microsoft.com/office/drawing/2014/main" id="{586B89FA-B5D1-4BD5-AD35-6C43BE5157C1}"/>
                </a:ext>
              </a:extLst>
            </p:cNvPr>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56" name="Rectangle 55">
              <a:extLst>
                <a:ext uri="{FF2B5EF4-FFF2-40B4-BE49-F238E27FC236}">
                  <a16:creationId xmlns:a16="http://schemas.microsoft.com/office/drawing/2014/main" id="{8837181D-2796-4F5E-9606-690513B33F3B}"/>
                </a:ext>
              </a:extLst>
            </p:cNvPr>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57" name="Rectangle 56">
              <a:extLst>
                <a:ext uri="{FF2B5EF4-FFF2-40B4-BE49-F238E27FC236}">
                  <a16:creationId xmlns:a16="http://schemas.microsoft.com/office/drawing/2014/main" id="{5A9967ED-4F9A-4FA0-B270-AB7E0F1E994C}"/>
                </a:ext>
              </a:extLst>
            </p:cNvPr>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59" name="Rectangle 58">
              <a:extLst>
                <a:ext uri="{FF2B5EF4-FFF2-40B4-BE49-F238E27FC236}">
                  <a16:creationId xmlns:a16="http://schemas.microsoft.com/office/drawing/2014/main" id="{C7503DD1-F988-4F82-B6C5-32ECAF243BB2}"/>
                </a:ext>
              </a:extLst>
            </p:cNvPr>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sp>
        <p:nvSpPr>
          <p:cNvPr id="46" name="Title 4">
            <a:extLst>
              <a:ext uri="{FF2B5EF4-FFF2-40B4-BE49-F238E27FC236}">
                <a16:creationId xmlns:a16="http://schemas.microsoft.com/office/drawing/2014/main" id="{BA06DBFA-AFAE-434E-90B7-4B9B23F7B1AC}"/>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41100368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10" name="Freeform 6">
            <a:extLst>
              <a:ext uri="{FF2B5EF4-FFF2-40B4-BE49-F238E27FC236}">
                <a16:creationId xmlns:a16="http://schemas.microsoft.com/office/drawing/2014/main" id="{89476262-8193-47C8-9A9B-A810C9FEE580}"/>
              </a:ext>
            </a:extLst>
          </p:cNvPr>
          <p:cNvSpPr>
            <a:spLocks noEditPoints="1"/>
          </p:cNvSpPr>
          <p:nvPr/>
        </p:nvSpPr>
        <p:spPr bwMode="auto">
          <a:xfrm>
            <a:off x="1253006" y="2002585"/>
            <a:ext cx="10136616" cy="471532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39DF2E60-AA1E-4E1A-ACB4-18351A360702}"/>
              </a:ext>
            </a:extLst>
          </p:cNvPr>
          <p:cNvSpPr/>
          <p:nvPr/>
        </p:nvSpPr>
        <p:spPr bwMode="auto">
          <a:xfrm rot="16200000">
            <a:off x="5208777" y="-5227475"/>
            <a:ext cx="2018922" cy="1243647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Title 1">
            <a:extLst>
              <a:ext uri="{FF2B5EF4-FFF2-40B4-BE49-F238E27FC236}">
                <a16:creationId xmlns:a16="http://schemas.microsoft.com/office/drawing/2014/main" id="{435E45D8-DD41-4FEF-9443-94FFB8EF4451}"/>
              </a:ext>
            </a:extLst>
          </p:cNvPr>
          <p:cNvSpPr txBox="1">
            <a:spLocks/>
          </p:cNvSpPr>
          <p:nvPr/>
        </p:nvSpPr>
        <p:spPr>
          <a:xfrm>
            <a:off x="198438" y="316058"/>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1574919" y="1121962"/>
            <a:ext cx="9302514"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rPr>
              <a:t>Globally distributed database service</a:t>
            </a:r>
            <a:endParaRPr kumimoji="0" lang="en-US" sz="40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endParaRP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129358" y="-4129132"/>
            <a:ext cx="177759" cy="12436475"/>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AF9443FC-9B3E-4E97-A837-910D4B6ABDC6}"/>
              </a:ext>
            </a:extLst>
          </p:cNvPr>
          <p:cNvCxnSpPr/>
          <p:nvPr/>
        </p:nvCxnSpPr>
        <p:spPr>
          <a:xfrm flipV="1">
            <a:off x="2334305" y="3176329"/>
            <a:ext cx="3929204" cy="397133"/>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9468BFD-7207-4ECE-8A37-EB63637F1CF8}"/>
              </a:ext>
            </a:extLst>
          </p:cNvPr>
          <p:cNvCxnSpPr/>
          <p:nvPr/>
        </p:nvCxnSpPr>
        <p:spPr>
          <a:xfrm flipH="1" flipV="1">
            <a:off x="6263509" y="3175969"/>
            <a:ext cx="3376943" cy="458925"/>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21C268A-1759-4162-9611-6D4C2DE3498C}"/>
              </a:ext>
            </a:extLst>
          </p:cNvPr>
          <p:cNvCxnSpPr/>
          <p:nvPr/>
        </p:nvCxnSpPr>
        <p:spPr>
          <a:xfrm>
            <a:off x="9640452" y="3649662"/>
            <a:ext cx="986828" cy="2133600"/>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88AF51-FCFC-401C-B234-DD9206A99C34}"/>
              </a:ext>
            </a:extLst>
          </p:cNvPr>
          <p:cNvCxnSpPr>
            <a:cxnSpLocks/>
          </p:cNvCxnSpPr>
          <p:nvPr/>
        </p:nvCxnSpPr>
        <p:spPr>
          <a:xfrm flipH="1" flipV="1">
            <a:off x="4588618" y="5189507"/>
            <a:ext cx="5901582" cy="620743"/>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798C0B-5805-4BB2-AED1-DD79D088ED8A}"/>
              </a:ext>
            </a:extLst>
          </p:cNvPr>
          <p:cNvCxnSpPr/>
          <p:nvPr/>
        </p:nvCxnSpPr>
        <p:spPr>
          <a:xfrm flipH="1" flipV="1">
            <a:off x="2334305" y="3588230"/>
            <a:ext cx="2254313" cy="1601276"/>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2F23DF-315B-4A6C-9340-EB6718E802AB}"/>
              </a:ext>
            </a:extLst>
          </p:cNvPr>
          <p:cNvCxnSpPr/>
          <p:nvPr/>
        </p:nvCxnSpPr>
        <p:spPr>
          <a:xfrm flipV="1">
            <a:off x="4588618" y="3609675"/>
            <a:ext cx="5051834" cy="1579831"/>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B5F8E-847F-4548-A2AE-8AFD2E3D73B0}"/>
              </a:ext>
            </a:extLst>
          </p:cNvPr>
          <p:cNvCxnSpPr/>
          <p:nvPr/>
        </p:nvCxnSpPr>
        <p:spPr>
          <a:xfrm flipH="1">
            <a:off x="4588618" y="3196724"/>
            <a:ext cx="1674394" cy="2007550"/>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8292F2-7355-4162-A735-202AAA325902}"/>
              </a:ext>
            </a:extLst>
          </p:cNvPr>
          <p:cNvCxnSpPr/>
          <p:nvPr/>
        </p:nvCxnSpPr>
        <p:spPr>
          <a:xfrm>
            <a:off x="2334305" y="3609675"/>
            <a:ext cx="8292975" cy="2170676"/>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C30D1C-3E66-43AE-8107-E4EA8BDBE9FA}"/>
              </a:ext>
            </a:extLst>
          </p:cNvPr>
          <p:cNvCxnSpPr>
            <a:cxnSpLocks/>
          </p:cNvCxnSpPr>
          <p:nvPr/>
        </p:nvCxnSpPr>
        <p:spPr>
          <a:xfrm>
            <a:off x="6263013" y="3196724"/>
            <a:ext cx="4364267" cy="2583627"/>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CF4575C-1569-48BE-9A94-B5ABB9DC1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9285" y="3140116"/>
            <a:ext cx="450040" cy="682480"/>
          </a:xfrm>
          <a:prstGeom prst="rect">
            <a:avLst/>
          </a:prstGeom>
        </p:spPr>
      </p:pic>
      <p:pic>
        <p:nvPicPr>
          <p:cNvPr id="41" name="Graphic 40">
            <a:extLst>
              <a:ext uri="{FF2B5EF4-FFF2-40B4-BE49-F238E27FC236}">
                <a16:creationId xmlns:a16="http://schemas.microsoft.com/office/drawing/2014/main" id="{79CE8489-78D0-492D-9CE0-8CACFA91E0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8489" y="2741763"/>
            <a:ext cx="450040" cy="682480"/>
          </a:xfrm>
          <a:prstGeom prst="rect">
            <a:avLst/>
          </a:prstGeom>
        </p:spPr>
      </p:pic>
      <p:pic>
        <p:nvPicPr>
          <p:cNvPr id="42" name="Graphic 41">
            <a:extLst>
              <a:ext uri="{FF2B5EF4-FFF2-40B4-BE49-F238E27FC236}">
                <a16:creationId xmlns:a16="http://schemas.microsoft.com/office/drawing/2014/main" id="{FCDCB8F7-A526-4750-BA2C-85E1C0229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5432" y="3176329"/>
            <a:ext cx="450040" cy="682480"/>
          </a:xfrm>
          <a:prstGeom prst="rect">
            <a:avLst/>
          </a:prstGeom>
        </p:spPr>
      </p:pic>
      <p:pic>
        <p:nvPicPr>
          <p:cNvPr id="43" name="Graphic 42">
            <a:extLst>
              <a:ext uri="{FF2B5EF4-FFF2-40B4-BE49-F238E27FC236}">
                <a16:creationId xmlns:a16="http://schemas.microsoft.com/office/drawing/2014/main" id="{BD634715-1E82-4CD4-AFB7-407AD23D2C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2260" y="5367268"/>
            <a:ext cx="450040" cy="682480"/>
          </a:xfrm>
          <a:prstGeom prst="rect">
            <a:avLst/>
          </a:prstGeom>
        </p:spPr>
      </p:pic>
      <p:pic>
        <p:nvPicPr>
          <p:cNvPr id="44" name="Graphic 43">
            <a:extLst>
              <a:ext uri="{FF2B5EF4-FFF2-40B4-BE49-F238E27FC236}">
                <a16:creationId xmlns:a16="http://schemas.microsoft.com/office/drawing/2014/main" id="{B8DD600A-F89D-4240-946C-0FF22D80C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3598" y="4706365"/>
            <a:ext cx="450040" cy="682480"/>
          </a:xfrm>
          <a:prstGeom prst="rect">
            <a:avLst/>
          </a:prstGeom>
        </p:spPr>
      </p:pic>
    </p:spTree>
    <p:extLst>
      <p:ext uri="{BB962C8B-B14F-4D97-AF65-F5344CB8AC3E}">
        <p14:creationId xmlns:p14="http://schemas.microsoft.com/office/powerpoint/2010/main" val="2510623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anim calcmode="lin" valueType="num">
                                      <p:cBhvr>
                                        <p:cTn id="8" dur="1000" fill="hold"/>
                                        <p:tgtEl>
                                          <p:spTgt spid="210"/>
                                        </p:tgtEl>
                                        <p:attrNameLst>
                                          <p:attrName>ppt_x</p:attrName>
                                        </p:attrNameLst>
                                      </p:cBhvr>
                                      <p:tavLst>
                                        <p:tav tm="0">
                                          <p:val>
                                            <p:strVal val="#ppt_x"/>
                                          </p:val>
                                        </p:tav>
                                        <p:tav tm="100000">
                                          <p:val>
                                            <p:strVal val="#ppt_x"/>
                                          </p:val>
                                        </p:tav>
                                      </p:tavLst>
                                    </p:anim>
                                    <p:anim calcmode="lin" valueType="num">
                                      <p:cBhvr>
                                        <p:cTn id="9" dur="1000" fill="hold"/>
                                        <p:tgtEl>
                                          <p:spTgt spid="2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left)">
                                      <p:cBhvr>
                                        <p:cTn id="33" dur="500"/>
                                        <p:tgtEl>
                                          <p:spTgt spid="48"/>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2" presetClass="entr" presetSubtype="8"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par>
                                <p:cTn id="44" presetID="22" presetClass="entr" presetSubtype="4"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par>
                                <p:cTn id="50" presetID="22" presetClass="entr" presetSubtype="4"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4DB79B-EE45-443A-95BE-C625ED3E0C71}"/>
              </a:ext>
            </a:extLst>
          </p:cNvPr>
          <p:cNvGrpSpPr/>
          <p:nvPr/>
        </p:nvGrpSpPr>
        <p:grpSpPr>
          <a:xfrm>
            <a:off x="4713905" y="2078671"/>
            <a:ext cx="3054697" cy="4072928"/>
            <a:chOff x="4713905" y="6164262"/>
            <a:chExt cx="3054697" cy="4072928"/>
          </a:xfrm>
        </p:grpSpPr>
        <p:pic>
          <p:nvPicPr>
            <p:cNvPr id="19" name="Graphic 18">
              <a:extLst>
                <a:ext uri="{FF2B5EF4-FFF2-40B4-BE49-F238E27FC236}">
                  <a16:creationId xmlns:a16="http://schemas.microsoft.com/office/drawing/2014/main" id="{3D24CF47-6019-481C-8AA7-815A7232C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 name="Graphic 1">
              <a:extLst>
                <a:ext uri="{FF2B5EF4-FFF2-40B4-BE49-F238E27FC236}">
                  <a16:creationId xmlns:a16="http://schemas.microsoft.com/office/drawing/2014/main" id="{BBCDCF21-AEF8-4ED0-ACD7-8F1B199DA6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38" name="Title 1">
            <a:extLst>
              <a:ext uri="{FF2B5EF4-FFF2-40B4-BE49-F238E27FC236}">
                <a16:creationId xmlns:a16="http://schemas.microsoft.com/office/drawing/2014/main" id="{C161B42A-0CAD-4A59-B730-DE2613D946B1}"/>
              </a:ext>
            </a:extLst>
          </p:cNvPr>
          <p:cNvSpPr txBox="1">
            <a:spLocks/>
          </p:cNvSpPr>
          <p:nvPr/>
        </p:nvSpPr>
        <p:spPr>
          <a:xfrm>
            <a:off x="198438" y="1121962"/>
            <a:ext cx="12055476"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rPr>
              <a:t>Scale to any need</a:t>
            </a:r>
            <a:endParaRPr kumimoji="0" lang="en-US" sz="40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endParaRPr>
          </a:p>
        </p:txBody>
      </p:sp>
      <p:sp>
        <p:nvSpPr>
          <p:cNvPr id="16" name="Title 1">
            <a:extLst>
              <a:ext uri="{FF2B5EF4-FFF2-40B4-BE49-F238E27FC236}">
                <a16:creationId xmlns:a16="http://schemas.microsoft.com/office/drawing/2014/main" id="{5A45B429-A684-4206-A42B-63833482762E}"/>
              </a:ext>
            </a:extLst>
          </p:cNvPr>
          <p:cNvSpPr txBox="1">
            <a:spLocks/>
          </p:cNvSpPr>
          <p:nvPr/>
        </p:nvSpPr>
        <p:spPr>
          <a:xfrm>
            <a:off x="198438" y="316058"/>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sp>
        <p:nvSpPr>
          <p:cNvPr id="42" name="Freeform: Shape 41">
            <a:extLst>
              <a:ext uri="{FF2B5EF4-FFF2-40B4-BE49-F238E27FC236}">
                <a16:creationId xmlns:a16="http://schemas.microsoft.com/office/drawing/2014/main" id="{5AAB53AB-E2C9-4739-8DE6-998404FF4332}"/>
              </a:ext>
            </a:extLst>
          </p:cNvPr>
          <p:cNvSpPr/>
          <p:nvPr/>
        </p:nvSpPr>
        <p:spPr bwMode="auto">
          <a:xfrm>
            <a:off x="1265237" y="2223875"/>
            <a:ext cx="9742243" cy="2643754"/>
          </a:xfrm>
          <a:custGeom>
            <a:avLst/>
            <a:gdLst>
              <a:gd name="connsiteX0" fmla="*/ 0 w 9742243"/>
              <a:gd name="connsiteY0" fmla="*/ 0 h 3100954"/>
              <a:gd name="connsiteX1" fmla="*/ 9742243 w 9742243"/>
              <a:gd name="connsiteY1" fmla="*/ 0 h 3100954"/>
              <a:gd name="connsiteX2" fmla="*/ 9742243 w 9742243"/>
              <a:gd name="connsiteY2" fmla="*/ 2620864 h 3100954"/>
              <a:gd name="connsiteX3" fmla="*/ 5381496 w 9742243"/>
              <a:gd name="connsiteY3" fmla="*/ 2620864 h 3100954"/>
              <a:gd name="connsiteX4" fmla="*/ 5002885 w 9742243"/>
              <a:gd name="connsiteY4" fmla="*/ 3100954 h 3100954"/>
              <a:gd name="connsiteX5" fmla="*/ 4624274 w 9742243"/>
              <a:gd name="connsiteY5" fmla="*/ 2620864 h 3100954"/>
              <a:gd name="connsiteX6" fmla="*/ 0 w 9742243"/>
              <a:gd name="connsiteY6" fmla="*/ 2620864 h 310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42243" h="3100954">
                <a:moveTo>
                  <a:pt x="0" y="0"/>
                </a:moveTo>
                <a:lnTo>
                  <a:pt x="9742243" y="0"/>
                </a:lnTo>
                <a:lnTo>
                  <a:pt x="9742243" y="2620864"/>
                </a:lnTo>
                <a:lnTo>
                  <a:pt x="5381496" y="2620864"/>
                </a:lnTo>
                <a:lnTo>
                  <a:pt x="5002885" y="3100954"/>
                </a:lnTo>
                <a:lnTo>
                  <a:pt x="4624274" y="2620864"/>
                </a:lnTo>
                <a:lnTo>
                  <a:pt x="0" y="2620864"/>
                </a:lnTo>
                <a:close/>
              </a:path>
            </a:pathLst>
          </a:cu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31F79B97-C981-4981-B001-A62696C064D1}"/>
              </a:ext>
            </a:extLst>
          </p:cNvPr>
          <p:cNvGrpSpPr/>
          <p:nvPr/>
        </p:nvGrpSpPr>
        <p:grpSpPr>
          <a:xfrm>
            <a:off x="1570037" y="2650923"/>
            <a:ext cx="9128642" cy="1405691"/>
            <a:chOff x="1570037" y="-1187387"/>
            <a:chExt cx="9128642" cy="1405691"/>
          </a:xfrm>
        </p:grpSpPr>
        <p:sp>
          <p:nvSpPr>
            <p:cNvPr id="30" name="TextBox 29">
              <a:extLst>
                <a:ext uri="{FF2B5EF4-FFF2-40B4-BE49-F238E27FC236}">
                  <a16:creationId xmlns:a16="http://schemas.microsoft.com/office/drawing/2014/main" id="{745CD4B7-4F0A-4753-904E-A73BF05E6301}"/>
                </a:ext>
              </a:extLst>
            </p:cNvPr>
            <p:cNvSpPr txBox="1"/>
            <p:nvPr/>
          </p:nvSpPr>
          <p:spPr>
            <a:xfrm>
              <a:off x="6507678" y="-354160"/>
              <a:ext cx="4191001"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Millions of transactions / second</a:t>
              </a:r>
            </a:p>
          </p:txBody>
        </p:sp>
        <p:sp>
          <p:nvSpPr>
            <p:cNvPr id="31" name="TextBox 30">
              <a:extLst>
                <a:ext uri="{FF2B5EF4-FFF2-40B4-BE49-F238E27FC236}">
                  <a16:creationId xmlns:a16="http://schemas.microsoft.com/office/drawing/2014/main" id="{2F54F876-EDB5-49F2-9EFE-B695EE9861A7}"/>
                </a:ext>
              </a:extLst>
            </p:cNvPr>
            <p:cNvSpPr txBox="1"/>
            <p:nvPr/>
          </p:nvSpPr>
          <p:spPr>
            <a:xfrm>
              <a:off x="7512382" y="-1187387"/>
              <a:ext cx="3186297"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Petabytes of data</a:t>
              </a:r>
            </a:p>
          </p:txBody>
        </p:sp>
        <p:sp>
          <p:nvSpPr>
            <p:cNvPr id="32" name="TextBox 31">
              <a:extLst>
                <a:ext uri="{FF2B5EF4-FFF2-40B4-BE49-F238E27FC236}">
                  <a16:creationId xmlns:a16="http://schemas.microsoft.com/office/drawing/2014/main" id="{172A87BB-FAD8-43CC-AF1F-C7ED81F51798}"/>
                </a:ext>
              </a:extLst>
            </p:cNvPr>
            <p:cNvSpPr txBox="1"/>
            <p:nvPr/>
          </p:nvSpPr>
          <p:spPr>
            <a:xfrm>
              <a:off x="1572752" y="-375559"/>
              <a:ext cx="4310330"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Hundreds transactions / second</a:t>
              </a:r>
            </a:p>
          </p:txBody>
        </p:sp>
        <p:sp>
          <p:nvSpPr>
            <p:cNvPr id="33" name="TextBox 32">
              <a:extLst>
                <a:ext uri="{FF2B5EF4-FFF2-40B4-BE49-F238E27FC236}">
                  <a16:creationId xmlns:a16="http://schemas.microsoft.com/office/drawing/2014/main" id="{6DF3107D-295F-4C6A-99EE-B49FF4698CCE}"/>
                </a:ext>
              </a:extLst>
            </p:cNvPr>
            <p:cNvSpPr txBox="1"/>
            <p:nvPr/>
          </p:nvSpPr>
          <p:spPr>
            <a:xfrm>
              <a:off x="1570037" y="-1187385"/>
              <a:ext cx="4153152"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Gigabytes of data</a:t>
              </a:r>
            </a:p>
          </p:txBody>
        </p:sp>
        <p:cxnSp>
          <p:nvCxnSpPr>
            <p:cNvPr id="35" name="Straight Arrow Connector 34">
              <a:extLst>
                <a:ext uri="{FF2B5EF4-FFF2-40B4-BE49-F238E27FC236}">
                  <a16:creationId xmlns:a16="http://schemas.microsoft.com/office/drawing/2014/main" id="{0073C044-B391-48CE-A778-8BEDB678DE57}"/>
                </a:ext>
              </a:extLst>
            </p:cNvPr>
            <p:cNvCxnSpPr>
              <a:cxnSpLocks/>
            </p:cNvCxnSpPr>
            <p:nvPr/>
          </p:nvCxnSpPr>
          <p:spPr>
            <a:xfrm>
              <a:off x="4313237" y="-922338"/>
              <a:ext cx="3886200" cy="0"/>
            </a:xfrm>
            <a:prstGeom prst="straightConnector1">
              <a:avLst/>
            </a:prstGeom>
            <a:ln w="25400">
              <a:solidFill>
                <a:srgbClr val="81C6F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68D188-C1B7-4478-B26B-026D08472AAB}"/>
                </a:ext>
              </a:extLst>
            </p:cNvPr>
            <p:cNvCxnSpPr>
              <a:cxnSpLocks/>
            </p:cNvCxnSpPr>
            <p:nvPr/>
          </p:nvCxnSpPr>
          <p:spPr>
            <a:xfrm>
              <a:off x="5608637" y="-77606"/>
              <a:ext cx="990600" cy="0"/>
            </a:xfrm>
            <a:prstGeom prst="straightConnector1">
              <a:avLst/>
            </a:prstGeom>
            <a:ln w="25400">
              <a:solidFill>
                <a:srgbClr val="81C6F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524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childTnLst>
                          </p:cTn>
                        </p:par>
                        <p:par>
                          <p:cTn id="8" fill="hold">
                            <p:stCondLst>
                              <p:cond delay="1600"/>
                            </p:stCondLst>
                            <p:childTnLst>
                              <p:par>
                                <p:cTn id="9" presetID="42" presetClass="path" presetSubtype="0" accel="50000" decel="50000" fill="hold" nodeType="afterEffect">
                                  <p:stCondLst>
                                    <p:cond delay="0"/>
                                  </p:stCondLst>
                                  <p:childTnLst>
                                    <p:animMotion origin="layout" path="M 2.91805E-6 1.30277E-6 L 2.91805E-6 0.44961 " pathEditMode="relative" rAng="0" ptsTypes="AA">
                                      <p:cBhvr>
                                        <p:cTn id="10" dur="1250" fill="hold"/>
                                        <p:tgtEl>
                                          <p:spTgt spid="3"/>
                                        </p:tgtEl>
                                        <p:attrNameLst>
                                          <p:attrName>ppt_x</p:attrName>
                                          <p:attrName>ppt_y</p:attrName>
                                        </p:attrNameLst>
                                      </p:cBhvr>
                                      <p:rCtr x="0" y="22469"/>
                                    </p:animMotion>
                                  </p:childTnLst>
                                </p:cTn>
                              </p:par>
                            </p:childTnLst>
                          </p:cTn>
                        </p:par>
                        <p:par>
                          <p:cTn id="11" fill="hold">
                            <p:stCondLst>
                              <p:cond delay="2850"/>
                            </p:stCondLst>
                            <p:childTnLst>
                              <p:par>
                                <p:cTn id="12" presetID="42"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anim calcmode="lin" valueType="num">
                                      <p:cBhvr>
                                        <p:cTn id="15" dur="500" fill="hold"/>
                                        <p:tgtEl>
                                          <p:spTgt spid="42"/>
                                        </p:tgtEl>
                                        <p:attrNameLst>
                                          <p:attrName>ppt_x</p:attrName>
                                        </p:attrNameLst>
                                      </p:cBhvr>
                                      <p:tavLst>
                                        <p:tav tm="0">
                                          <p:val>
                                            <p:strVal val="#ppt_x"/>
                                          </p:val>
                                        </p:tav>
                                        <p:tav tm="100000">
                                          <p:val>
                                            <p:strVal val="#ppt_x"/>
                                          </p:val>
                                        </p:tav>
                                      </p:tavLst>
                                    </p:anim>
                                    <p:anim calcmode="lin" valueType="num">
                                      <p:cBhvr>
                                        <p:cTn id="16" dur="500" fill="hold"/>
                                        <p:tgtEl>
                                          <p:spTgt spid="42"/>
                                        </p:tgtEl>
                                        <p:attrNameLst>
                                          <p:attrName>ppt_y</p:attrName>
                                        </p:attrNameLst>
                                      </p:cBhvr>
                                      <p:tavLst>
                                        <p:tav tm="0">
                                          <p:val>
                                            <p:strVal val="#ppt_y+.1"/>
                                          </p:val>
                                        </p:tav>
                                        <p:tav tm="100000">
                                          <p:val>
                                            <p:strVal val="#ppt_y"/>
                                          </p:val>
                                        </p:tav>
                                      </p:tavLst>
                                    </p:anim>
                                  </p:childTnLst>
                                </p:cTn>
                              </p:par>
                            </p:childTnLst>
                          </p:cTn>
                        </p:par>
                        <p:par>
                          <p:cTn id="17" fill="hold">
                            <p:stCondLst>
                              <p:cond delay="335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628992" y="2735262"/>
            <a:ext cx="3776912" cy="2911566"/>
          </a:xfrm>
          <a:prstGeom prst="rect">
            <a:avLst/>
          </a:prstGeom>
          <a:noFill/>
        </p:spPr>
        <p:txBody>
          <a:bodyPr wrap="square" lIns="182880" tIns="146304" rIns="182880" bIns="146304" rtlCol="0">
            <a:spAutoFit/>
          </a:bodyPr>
          <a:lstStyle/>
          <a:p>
            <a:pPr marL="0" marR="0" lvl="0" indent="0" algn="l" defTabSz="932201" rtl="0" eaLnBrk="1" fontAlgn="auto" latinLnBrk="0" hangingPunct="1">
              <a:lnSpc>
                <a:spcPct val="100000"/>
              </a:lnSpc>
              <a:spcBef>
                <a:spcPts val="0"/>
              </a:spcBef>
              <a:spcAft>
                <a:spcPts val="18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rPr>
              <a:t>High Availability</a:t>
            </a:r>
          </a:p>
          <a:p>
            <a:pPr marL="0" marR="0" lvl="0" indent="0" algn="l" defTabSz="932201" rtl="0" eaLnBrk="1" fontAlgn="auto" latinLnBrk="0" hangingPunct="1">
              <a:lnSpc>
                <a:spcPct val="100000"/>
              </a:lnSpc>
              <a:spcBef>
                <a:spcPts val="0"/>
              </a:spcBef>
              <a:spcAft>
                <a:spcPts val="18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rPr>
              <a:t>Performance Latency</a:t>
            </a:r>
          </a:p>
          <a:p>
            <a:pPr marL="0" marR="0" lvl="0" indent="0" algn="l" defTabSz="932201" rtl="0" eaLnBrk="1" fontAlgn="auto" latinLnBrk="0" hangingPunct="1">
              <a:lnSpc>
                <a:spcPct val="100000"/>
              </a:lnSpc>
              <a:spcBef>
                <a:spcPts val="0"/>
              </a:spcBef>
              <a:spcAft>
                <a:spcPts val="18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rPr>
              <a:t>Performance Throughput</a:t>
            </a:r>
          </a:p>
          <a:p>
            <a:pPr marL="0" marR="0" lvl="0" indent="0" algn="l" defTabSz="932201" rtl="0" eaLnBrk="1" fontAlgn="auto" latinLnBrk="0" hangingPunct="1">
              <a:lnSpc>
                <a:spcPct val="100000"/>
              </a:lnSpc>
              <a:spcBef>
                <a:spcPts val="0"/>
              </a:spcBef>
              <a:spcAft>
                <a:spcPts val="18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rPr>
              <a:t>Data Consistency</a:t>
            </a:r>
          </a:p>
          <a:p>
            <a:pPr marL="0" marR="0" lvl="0" indent="0" algn="l" defTabSz="932201" rtl="0" eaLnBrk="1" fontAlgn="auto" latinLnBrk="0" hangingPunct="1">
              <a:lnSpc>
                <a:spcPct val="100000"/>
              </a:lnSpc>
              <a:spcBef>
                <a:spcPts val="0"/>
              </a:spcBef>
              <a:spcAft>
                <a:spcPts val="180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endParaRPr>
          </a:p>
        </p:txBody>
      </p:sp>
      <p:sp>
        <p:nvSpPr>
          <p:cNvPr id="28" name="Title 1">
            <a:extLst>
              <a:ext uri="{FF2B5EF4-FFF2-40B4-BE49-F238E27FC236}">
                <a16:creationId xmlns:a16="http://schemas.microsoft.com/office/drawing/2014/main" id="{0EB7F75B-04EE-4901-B2E5-8CA1F5B12564}"/>
              </a:ext>
            </a:extLst>
          </p:cNvPr>
          <p:cNvSpPr txBox="1">
            <a:spLocks/>
          </p:cNvSpPr>
          <p:nvPr/>
        </p:nvSpPr>
        <p:spPr>
          <a:xfrm>
            <a:off x="198438" y="1085613"/>
            <a:ext cx="12055476"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rPr>
              <a:t>Only database with comprehensive SLAs across 4 dimensions</a:t>
            </a:r>
            <a:endParaRPr kumimoji="0" lang="en-US" sz="40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endParaRPr>
          </a:p>
        </p:txBody>
      </p:sp>
      <p:sp>
        <p:nvSpPr>
          <p:cNvPr id="12" name="Title 1">
            <a:extLst>
              <a:ext uri="{FF2B5EF4-FFF2-40B4-BE49-F238E27FC236}">
                <a16:creationId xmlns:a16="http://schemas.microsoft.com/office/drawing/2014/main" id="{389752E4-7F8C-4672-A206-96D0D995BB63}"/>
              </a:ext>
            </a:extLst>
          </p:cNvPr>
          <p:cNvSpPr txBox="1">
            <a:spLocks/>
          </p:cNvSpPr>
          <p:nvPr/>
        </p:nvSpPr>
        <p:spPr>
          <a:xfrm>
            <a:off x="198438" y="316058"/>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grpSp>
        <p:nvGrpSpPr>
          <p:cNvPr id="7" name="Group 6">
            <a:extLst>
              <a:ext uri="{FF2B5EF4-FFF2-40B4-BE49-F238E27FC236}">
                <a16:creationId xmlns:a16="http://schemas.microsoft.com/office/drawing/2014/main" id="{F41B8B12-5662-45CA-9701-E531CDA80AB2}"/>
              </a:ext>
            </a:extLst>
          </p:cNvPr>
          <p:cNvGrpSpPr/>
          <p:nvPr/>
        </p:nvGrpSpPr>
        <p:grpSpPr>
          <a:xfrm>
            <a:off x="4152707" y="1973262"/>
            <a:ext cx="8271914" cy="5025766"/>
            <a:chOff x="4152707" y="1973262"/>
            <a:chExt cx="8271914" cy="5025766"/>
          </a:xfrm>
        </p:grpSpPr>
        <p:grpSp>
          <p:nvGrpSpPr>
            <p:cNvPr id="4" name="Group 3">
              <a:extLst>
                <a:ext uri="{FF2B5EF4-FFF2-40B4-BE49-F238E27FC236}">
                  <a16:creationId xmlns:a16="http://schemas.microsoft.com/office/drawing/2014/main" id="{0142D1F4-85F4-4D85-A93C-FC1A58922E17}"/>
                </a:ext>
              </a:extLst>
            </p:cNvPr>
            <p:cNvGrpSpPr/>
            <p:nvPr/>
          </p:nvGrpSpPr>
          <p:grpSpPr>
            <a:xfrm>
              <a:off x="4152707" y="1973262"/>
              <a:ext cx="8270430" cy="5002651"/>
              <a:chOff x="4152707" y="1973262"/>
              <a:chExt cx="8270430" cy="5002651"/>
            </a:xfrm>
          </p:grpSpPr>
          <p:sp>
            <p:nvSpPr>
              <p:cNvPr id="16" name="Rectangle 15">
                <a:extLst>
                  <a:ext uri="{FF2B5EF4-FFF2-40B4-BE49-F238E27FC236}">
                    <a16:creationId xmlns:a16="http://schemas.microsoft.com/office/drawing/2014/main" id="{8EC58171-5D50-4E74-92B2-AB563F2402A8}"/>
                  </a:ext>
                </a:extLst>
              </p:cNvPr>
              <p:cNvSpPr/>
              <p:nvPr/>
            </p:nvSpPr>
            <p:spPr bwMode="auto">
              <a:xfrm>
                <a:off x="4391835" y="1973262"/>
                <a:ext cx="8031302" cy="3598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lumMod val="60000"/>
                        <a:lumOff val="40000"/>
                      </a:srgbClr>
                    </a:solidFill>
                    <a:effectLst/>
                    <a:uLnTx/>
                    <a:uFillTx/>
                    <a:latin typeface="Segoe UI Semilight" panose="020B0402040204020203" pitchFamily="34" charset="0"/>
                    <a:ea typeface="Segoe UI" pitchFamily="34" charset="0"/>
                    <a:cs typeface="Segoe UI Semilight" panose="020B0402040204020203" pitchFamily="34" charset="0"/>
                  </a:rPr>
                  <a:t>Microsoft Azure</a:t>
                </a:r>
              </a:p>
            </p:txBody>
          </p:sp>
          <p:sp>
            <p:nvSpPr>
              <p:cNvPr id="18" name="Rectangle 17">
                <a:extLst>
                  <a:ext uri="{FF2B5EF4-FFF2-40B4-BE49-F238E27FC236}">
                    <a16:creationId xmlns:a16="http://schemas.microsoft.com/office/drawing/2014/main" id="{611780EB-57E8-4994-9B08-CE59613C37E7}"/>
                  </a:ext>
                </a:extLst>
              </p:cNvPr>
              <p:cNvSpPr/>
              <p:nvPr/>
            </p:nvSpPr>
            <p:spPr bwMode="auto">
              <a:xfrm>
                <a:off x="4152707" y="1973262"/>
                <a:ext cx="254884" cy="500265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aphicFrame>
          <p:nvGraphicFramePr>
            <p:cNvPr id="27" name="Object 26">
              <a:extLst>
                <a:ext uri="{FF2B5EF4-FFF2-40B4-BE49-F238E27FC236}">
                  <a16:creationId xmlns:a16="http://schemas.microsoft.com/office/drawing/2014/main" id="{AFD6CB71-1428-4484-90B3-1353C444FF85}"/>
                </a:ext>
              </a:extLst>
            </p:cNvPr>
            <p:cNvGraphicFramePr>
              <a:graphicFrameLocks noChangeAspect="1"/>
            </p:cNvGraphicFramePr>
            <p:nvPr>
              <p:extLst/>
            </p:nvPr>
          </p:nvGraphicFramePr>
          <p:xfrm>
            <a:off x="4407388" y="2333207"/>
            <a:ext cx="8017233" cy="4665821"/>
          </p:xfrm>
          <a:graphic>
            <a:graphicData uri="http://schemas.openxmlformats.org/presentationml/2006/ole">
              <mc:AlternateContent xmlns:mc="http://schemas.openxmlformats.org/markup-compatibility/2006">
                <mc:Choice xmlns:v="urn:schemas-microsoft-com:vml" Requires="v">
                  <p:oleObj spid="_x0000_s2052" name="Image" r:id="rId4" imgW="11484000" imgH="6683040" progId="Photoshop.Image.18">
                    <p:embed/>
                  </p:oleObj>
                </mc:Choice>
                <mc:Fallback>
                  <p:oleObj name="Image" r:id="rId4" imgW="11484000" imgH="6683040" progId="Photoshop.Image.18">
                    <p:embed/>
                    <p:pic>
                      <p:nvPicPr>
                        <p:cNvPr id="27" name="Object 26">
                          <a:extLst>
                            <a:ext uri="{FF2B5EF4-FFF2-40B4-BE49-F238E27FC236}">
                              <a16:creationId xmlns:a16="http://schemas.microsoft.com/office/drawing/2014/main" id="{AFD6CB71-1428-4484-90B3-1353C444FF85}"/>
                            </a:ext>
                          </a:extLst>
                        </p:cNvPr>
                        <p:cNvPicPr/>
                        <p:nvPr/>
                      </p:nvPicPr>
                      <p:blipFill>
                        <a:blip r:embed="rId5"/>
                        <a:stretch>
                          <a:fillRect/>
                        </a:stretch>
                      </p:blipFill>
                      <p:spPr>
                        <a:xfrm>
                          <a:off x="4407388" y="2333207"/>
                          <a:ext cx="8017233" cy="4665821"/>
                        </a:xfrm>
                        <a:prstGeom prst="rect">
                          <a:avLst/>
                        </a:prstGeom>
                      </p:spPr>
                    </p:pic>
                  </p:oleObj>
                </mc:Fallback>
              </mc:AlternateContent>
            </a:graphicData>
          </a:graphic>
        </p:graphicFrame>
      </p:grpSp>
    </p:spTree>
    <p:extLst>
      <p:ext uri="{BB962C8B-B14F-4D97-AF65-F5344CB8AC3E}">
        <p14:creationId xmlns:p14="http://schemas.microsoft.com/office/powerpoint/2010/main" val="296724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4DB79B-EE45-443A-95BE-C625ED3E0C71}"/>
              </a:ext>
            </a:extLst>
          </p:cNvPr>
          <p:cNvGrpSpPr/>
          <p:nvPr/>
        </p:nvGrpSpPr>
        <p:grpSpPr>
          <a:xfrm>
            <a:off x="2484437" y="2009081"/>
            <a:ext cx="3054697" cy="4072928"/>
            <a:chOff x="4713905" y="6164262"/>
            <a:chExt cx="3054697" cy="4072928"/>
          </a:xfrm>
        </p:grpSpPr>
        <p:pic>
          <p:nvPicPr>
            <p:cNvPr id="19" name="Graphic 18">
              <a:extLst>
                <a:ext uri="{FF2B5EF4-FFF2-40B4-BE49-F238E27FC236}">
                  <a16:creationId xmlns:a16="http://schemas.microsoft.com/office/drawing/2014/main" id="{3D24CF47-6019-481C-8AA7-815A7232C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 name="Graphic 1">
              <a:extLst>
                <a:ext uri="{FF2B5EF4-FFF2-40B4-BE49-F238E27FC236}">
                  <a16:creationId xmlns:a16="http://schemas.microsoft.com/office/drawing/2014/main" id="{BBCDCF21-AEF8-4ED0-ACD7-8F1B199DA6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16" name="Title 1">
            <a:extLst>
              <a:ext uri="{FF2B5EF4-FFF2-40B4-BE49-F238E27FC236}">
                <a16:creationId xmlns:a16="http://schemas.microsoft.com/office/drawing/2014/main" id="{5A45B429-A684-4206-A42B-63833482762E}"/>
              </a:ext>
            </a:extLst>
          </p:cNvPr>
          <p:cNvSpPr txBox="1">
            <a:spLocks/>
          </p:cNvSpPr>
          <p:nvPr/>
        </p:nvSpPr>
        <p:spPr>
          <a:xfrm>
            <a:off x="198438" y="316058"/>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 APIs</a:t>
            </a:r>
          </a:p>
        </p:txBody>
      </p:sp>
      <p:grpSp>
        <p:nvGrpSpPr>
          <p:cNvPr id="4" name="Group 3">
            <a:extLst>
              <a:ext uri="{FF2B5EF4-FFF2-40B4-BE49-F238E27FC236}">
                <a16:creationId xmlns:a16="http://schemas.microsoft.com/office/drawing/2014/main" id="{51E2AA0B-6E93-4378-97B2-BCAE339F6218}"/>
              </a:ext>
            </a:extLst>
          </p:cNvPr>
          <p:cNvGrpSpPr/>
          <p:nvPr/>
        </p:nvGrpSpPr>
        <p:grpSpPr>
          <a:xfrm>
            <a:off x="6065837" y="1861754"/>
            <a:ext cx="4419600" cy="3763067"/>
            <a:chOff x="6068328" y="1973262"/>
            <a:chExt cx="4419600" cy="3763067"/>
          </a:xfrm>
        </p:grpSpPr>
        <p:sp>
          <p:nvSpPr>
            <p:cNvPr id="15" name="Rectangle: Rounded Corners 14">
              <a:extLst>
                <a:ext uri="{FF2B5EF4-FFF2-40B4-BE49-F238E27FC236}">
                  <a16:creationId xmlns:a16="http://schemas.microsoft.com/office/drawing/2014/main" id="{FFE700EF-115E-4022-BCB4-FB4ACB051A45}"/>
                </a:ext>
              </a:extLst>
            </p:cNvPr>
            <p:cNvSpPr/>
            <p:nvPr/>
          </p:nvSpPr>
          <p:spPr bwMode="auto">
            <a:xfrm>
              <a:off x="6294437" y="1973262"/>
              <a:ext cx="4193491" cy="3763067"/>
            </a:xfrm>
            <a:prstGeom prst="roundRect">
              <a:avLst>
                <a:gd name="adj" fmla="val 4983"/>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0746BD9E-674D-4AD4-B1F9-3135E58AD82F}"/>
                </a:ext>
              </a:extLst>
            </p:cNvPr>
            <p:cNvSpPr/>
            <p:nvPr/>
          </p:nvSpPr>
          <p:spPr bwMode="auto">
            <a:xfrm rot="2766992">
              <a:off x="6068328" y="3644599"/>
              <a:ext cx="685800" cy="685800"/>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957CB9A6-F969-47DF-84AD-DA3C6D2AA8C6}"/>
              </a:ext>
            </a:extLst>
          </p:cNvPr>
          <p:cNvSpPr txBox="1"/>
          <p:nvPr/>
        </p:nvSpPr>
        <p:spPr>
          <a:xfrm>
            <a:off x="6887479" y="2120599"/>
            <a:ext cx="3429000" cy="3065455"/>
          </a:xfrm>
          <a:prstGeom prst="rect">
            <a:avLst/>
          </a:prstGeom>
          <a:noFill/>
        </p:spPr>
        <p:txBody>
          <a:bodyPr wrap="square" lIns="182880" tIns="146304" rIns="182880" bIns="146304" rtlCol="0">
            <a:spAutoFit/>
          </a:bodyPr>
          <a:lstStyle/>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MongoDB</a:t>
            </a:r>
          </a:p>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DocumentDB</a:t>
            </a:r>
            <a:endPar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Table storage</a:t>
            </a:r>
          </a:p>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Gremlin Graph</a:t>
            </a:r>
          </a:p>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Spark</a:t>
            </a:r>
          </a:p>
        </p:txBody>
      </p:sp>
      <p:sp>
        <p:nvSpPr>
          <p:cNvPr id="21" name="Rectangle: Rounded Corners 20">
            <a:extLst>
              <a:ext uri="{FF2B5EF4-FFF2-40B4-BE49-F238E27FC236}">
                <a16:creationId xmlns:a16="http://schemas.microsoft.com/office/drawing/2014/main" id="{2BC10376-D77E-4CF1-91A6-BCD081C6A553}"/>
              </a:ext>
            </a:extLst>
          </p:cNvPr>
          <p:cNvSpPr/>
          <p:nvPr/>
        </p:nvSpPr>
        <p:spPr bwMode="auto">
          <a:xfrm>
            <a:off x="6291946" y="5064501"/>
            <a:ext cx="4193491" cy="969683"/>
          </a:xfrm>
          <a:prstGeom prst="roundRect">
            <a:avLst>
              <a:gd name="adj" fmla="val 27342"/>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B6E61C3-D4C4-4F80-A8FF-7DF426AD96C3}"/>
              </a:ext>
            </a:extLst>
          </p:cNvPr>
          <p:cNvSpPr/>
          <p:nvPr/>
        </p:nvSpPr>
        <p:spPr bwMode="auto">
          <a:xfrm>
            <a:off x="8580437" y="5131972"/>
            <a:ext cx="816658" cy="381107"/>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
        <p:nvSpPr>
          <p:cNvPr id="7" name="Rectangle 6">
            <a:extLst>
              <a:ext uri="{FF2B5EF4-FFF2-40B4-BE49-F238E27FC236}">
                <a16:creationId xmlns:a16="http://schemas.microsoft.com/office/drawing/2014/main" id="{0DDE0FE5-03F3-44DB-B405-5415CDADAEAD}"/>
              </a:ext>
            </a:extLst>
          </p:cNvPr>
          <p:cNvSpPr/>
          <p:nvPr/>
        </p:nvSpPr>
        <p:spPr>
          <a:xfrm>
            <a:off x="6980237" y="4978490"/>
            <a:ext cx="1537600" cy="646331"/>
          </a:xfrm>
          <a:prstGeom prst="rect">
            <a:avLst/>
          </a:prstGeom>
        </p:spPr>
        <p:txBody>
          <a:bodyPr wrap="none">
            <a:spAutoFit/>
          </a:bodyPr>
          <a:lstStyle/>
          <a:p>
            <a:pPr lvl="0" defTabSz="932201">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Cassandra</a:t>
            </a:r>
            <a:endParaRPr lang="en-US" sz="2400" kern="0" dirty="0">
              <a:solidFill>
                <a:srgbClr val="92D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5036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22" presetClass="entr" presetSubtype="8"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p:tgtEl>
                                          <p:spTgt spid="21"/>
                                        </p:tgtEl>
                                        <p:attrNameLst>
                                          <p:attrName>ppt_y</p:attrName>
                                        </p:attrNameLst>
                                      </p:cBhvr>
                                      <p:tavLst>
                                        <p:tav tm="0">
                                          <p:val>
                                            <p:strVal val="#ppt_y-#ppt_h*1.125000"/>
                                          </p:val>
                                        </p:tav>
                                        <p:tav tm="100000">
                                          <p:val>
                                            <p:strVal val="#ppt_y"/>
                                          </p:val>
                                        </p:tav>
                                      </p:tavLst>
                                    </p:anim>
                                    <p:animEffect transition="in" filter="wipe(down)">
                                      <p:cBhvr>
                                        <p:cTn id="19" dur="500"/>
                                        <p:tgtEl>
                                          <p:spTgt spid="2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20"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09196" y="2843912"/>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800" b="0" i="0" u="none" strike="noStrike" kern="1200" cap="none" spc="-102" normalizeH="0" baseline="0" noProof="0" dirty="0">
                <a:ln w="3175">
                  <a:noFill/>
                </a:ln>
                <a:solidFill>
                  <a:srgbClr val="FFFFFF"/>
                </a:solidFill>
                <a:effectLst/>
                <a:uLnTx/>
                <a:uFillTx/>
                <a:ea typeface="+mn-ea"/>
                <a:cs typeface="Segoe UI Semilight" panose="020B0402040204020203" pitchFamily="34" charset="0"/>
              </a:rPr>
              <a:t>Artificial Intelligence</a:t>
            </a:r>
          </a:p>
        </p:txBody>
      </p:sp>
    </p:spTree>
    <p:extLst>
      <p:ext uri="{BB962C8B-B14F-4D97-AF65-F5344CB8AC3E}">
        <p14:creationId xmlns:p14="http://schemas.microsoft.com/office/powerpoint/2010/main" val="145120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47 0.00024 L -1.25E-6 0.00024 " pathEditMode="relative" rAng="0" ptsTypes="AA">
                                      <p:cBhvr>
                                        <p:cTn id="9" dur="800" fill="hold"/>
                                        <p:tgtEl>
                                          <p:spTgt spid="2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rgbClr val="0078D7"/>
        </a:solidFill>
        <a:effectLst/>
      </p:bgPr>
    </p:bg>
    <p:spTree>
      <p:nvGrpSpPr>
        <p:cNvPr id="1" name=""/>
        <p:cNvGrpSpPr/>
        <p:nvPr/>
      </p:nvGrpSpPr>
      <p:grpSpPr>
        <a:xfrm>
          <a:off x="0" y="0"/>
          <a:ext cx="0" cy="0"/>
          <a:chOff x="0" y="0"/>
          <a:chExt cx="0" cy="0"/>
        </a:xfrm>
      </p:grpSpPr>
      <p:sp>
        <p:nvSpPr>
          <p:cNvPr id="314" name="Rectangle 313">
            <a:extLst>
              <a:ext uri="{FF2B5EF4-FFF2-40B4-BE49-F238E27FC236}">
                <a16:creationId xmlns:a16="http://schemas.microsoft.com/office/drawing/2014/main" id="{3096C259-C620-4D7B-A502-3C867B5885A8}"/>
              </a:ext>
            </a:extLst>
          </p:cNvPr>
          <p:cNvSpPr/>
          <p:nvPr/>
        </p:nvSpPr>
        <p:spPr bwMode="auto">
          <a:xfrm>
            <a:off x="3326280" y="4863007"/>
            <a:ext cx="1698893"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Machine Learning</a:t>
            </a:r>
          </a:p>
        </p:txBody>
      </p:sp>
      <p:cxnSp>
        <p:nvCxnSpPr>
          <p:cNvPr id="248" name="Straight Connector 247">
            <a:extLst>
              <a:ext uri="{FF2B5EF4-FFF2-40B4-BE49-F238E27FC236}">
                <a16:creationId xmlns:a16="http://schemas.microsoft.com/office/drawing/2014/main" id="{69A29850-6261-4D0D-B27D-D2CE65BA3D03}"/>
              </a:ext>
            </a:extLst>
          </p:cNvPr>
          <p:cNvCxnSpPr>
            <a:cxnSpLocks/>
          </p:cNvCxnSpPr>
          <p:nvPr/>
        </p:nvCxnSpPr>
        <p:spPr>
          <a:xfrm flipH="1" flipV="1">
            <a:off x="5787981" y="-413960"/>
            <a:ext cx="206684" cy="174112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9" name="Straight Connector 248">
            <a:extLst>
              <a:ext uri="{FF2B5EF4-FFF2-40B4-BE49-F238E27FC236}">
                <a16:creationId xmlns:a16="http://schemas.microsoft.com/office/drawing/2014/main" id="{A5928457-67B3-43E2-A8F9-8210F7B77E0D}"/>
              </a:ext>
            </a:extLst>
          </p:cNvPr>
          <p:cNvCxnSpPr>
            <a:cxnSpLocks/>
          </p:cNvCxnSpPr>
          <p:nvPr/>
        </p:nvCxnSpPr>
        <p:spPr>
          <a:xfrm>
            <a:off x="8487639" y="2416326"/>
            <a:ext cx="1814285" cy="119017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0" name="Straight Connector 249">
            <a:extLst>
              <a:ext uri="{FF2B5EF4-FFF2-40B4-BE49-F238E27FC236}">
                <a16:creationId xmlns:a16="http://schemas.microsoft.com/office/drawing/2014/main" id="{F4F8A8E8-B748-48F4-AE20-37E57996CCE8}"/>
              </a:ext>
            </a:extLst>
          </p:cNvPr>
          <p:cNvCxnSpPr>
            <a:cxnSpLocks/>
          </p:cNvCxnSpPr>
          <p:nvPr/>
        </p:nvCxnSpPr>
        <p:spPr>
          <a:xfrm>
            <a:off x="2762675" y="2198990"/>
            <a:ext cx="552709" cy="66854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6" name="Straight Connector 275">
            <a:extLst>
              <a:ext uri="{FF2B5EF4-FFF2-40B4-BE49-F238E27FC236}">
                <a16:creationId xmlns:a16="http://schemas.microsoft.com/office/drawing/2014/main" id="{A5BF6C24-357B-4B4B-A782-A25B80DC9450}"/>
              </a:ext>
            </a:extLst>
          </p:cNvPr>
          <p:cNvCxnSpPr>
            <a:cxnSpLocks/>
          </p:cNvCxnSpPr>
          <p:nvPr/>
        </p:nvCxnSpPr>
        <p:spPr>
          <a:xfrm flipH="1" flipV="1">
            <a:off x="-106363" y="5324041"/>
            <a:ext cx="2325178" cy="46475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7" name="Straight Connector 276">
            <a:extLst>
              <a:ext uri="{FF2B5EF4-FFF2-40B4-BE49-F238E27FC236}">
                <a16:creationId xmlns:a16="http://schemas.microsoft.com/office/drawing/2014/main" id="{35B1AA9B-3053-469A-BE76-711D93651688}"/>
              </a:ext>
            </a:extLst>
          </p:cNvPr>
          <p:cNvCxnSpPr>
            <a:cxnSpLocks/>
          </p:cNvCxnSpPr>
          <p:nvPr/>
        </p:nvCxnSpPr>
        <p:spPr>
          <a:xfrm>
            <a:off x="10392400" y="1898766"/>
            <a:ext cx="2052886" cy="74434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8" name="Straight Connector 277">
            <a:extLst>
              <a:ext uri="{FF2B5EF4-FFF2-40B4-BE49-F238E27FC236}">
                <a16:creationId xmlns:a16="http://schemas.microsoft.com/office/drawing/2014/main" id="{1B3B99FF-AE98-46C6-97CB-FB39EE945FFE}"/>
              </a:ext>
            </a:extLst>
          </p:cNvPr>
          <p:cNvCxnSpPr>
            <a:cxnSpLocks/>
          </p:cNvCxnSpPr>
          <p:nvPr/>
        </p:nvCxnSpPr>
        <p:spPr>
          <a:xfrm>
            <a:off x="10068819" y="946552"/>
            <a:ext cx="324344" cy="93993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9" name="Straight Connector 278">
            <a:extLst>
              <a:ext uri="{FF2B5EF4-FFF2-40B4-BE49-F238E27FC236}">
                <a16:creationId xmlns:a16="http://schemas.microsoft.com/office/drawing/2014/main" id="{992D2410-9319-424D-85D0-CA9F7B908C29}"/>
              </a:ext>
            </a:extLst>
          </p:cNvPr>
          <p:cNvCxnSpPr>
            <a:cxnSpLocks/>
          </p:cNvCxnSpPr>
          <p:nvPr/>
        </p:nvCxnSpPr>
        <p:spPr>
          <a:xfrm flipH="1" flipV="1">
            <a:off x="1455371" y="2003721"/>
            <a:ext cx="1340401" cy="225056"/>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0" name="Straight Connector 279">
            <a:extLst>
              <a:ext uri="{FF2B5EF4-FFF2-40B4-BE49-F238E27FC236}">
                <a16:creationId xmlns:a16="http://schemas.microsoft.com/office/drawing/2014/main" id="{D6B812CD-8ADA-4FA6-9F8E-9BB2E0B21180}"/>
              </a:ext>
            </a:extLst>
          </p:cNvPr>
          <p:cNvCxnSpPr>
            <a:cxnSpLocks/>
          </p:cNvCxnSpPr>
          <p:nvPr/>
        </p:nvCxnSpPr>
        <p:spPr>
          <a:xfrm flipV="1">
            <a:off x="1455371" y="1100192"/>
            <a:ext cx="1376806" cy="90022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1" name="Straight Connector 280">
            <a:extLst>
              <a:ext uri="{FF2B5EF4-FFF2-40B4-BE49-F238E27FC236}">
                <a16:creationId xmlns:a16="http://schemas.microsoft.com/office/drawing/2014/main" id="{EB859D37-F115-48C0-A41F-35976F245644}"/>
              </a:ext>
            </a:extLst>
          </p:cNvPr>
          <p:cNvCxnSpPr>
            <a:cxnSpLocks/>
          </p:cNvCxnSpPr>
          <p:nvPr/>
        </p:nvCxnSpPr>
        <p:spPr>
          <a:xfrm flipV="1">
            <a:off x="2823250" y="1100192"/>
            <a:ext cx="1499916" cy="650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2" name="Straight Connector 281">
            <a:extLst>
              <a:ext uri="{FF2B5EF4-FFF2-40B4-BE49-F238E27FC236}">
                <a16:creationId xmlns:a16="http://schemas.microsoft.com/office/drawing/2014/main" id="{91378466-45F6-4E4B-8072-6983C18DDDBD}"/>
              </a:ext>
            </a:extLst>
          </p:cNvPr>
          <p:cNvCxnSpPr>
            <a:cxnSpLocks/>
          </p:cNvCxnSpPr>
          <p:nvPr/>
        </p:nvCxnSpPr>
        <p:spPr>
          <a:xfrm flipV="1">
            <a:off x="4313237" y="-290588"/>
            <a:ext cx="589373" cy="139078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a:extLst>
              <a:ext uri="{FF2B5EF4-FFF2-40B4-BE49-F238E27FC236}">
                <a16:creationId xmlns:a16="http://schemas.microsoft.com/office/drawing/2014/main" id="{680710C2-4368-4D83-AE1A-3F622F232562}"/>
              </a:ext>
            </a:extLst>
          </p:cNvPr>
          <p:cNvCxnSpPr>
            <a:cxnSpLocks/>
          </p:cNvCxnSpPr>
          <p:nvPr/>
        </p:nvCxnSpPr>
        <p:spPr>
          <a:xfrm flipV="1">
            <a:off x="9046143" y="951186"/>
            <a:ext cx="1020690" cy="41701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4" name="Straight Connector 283">
            <a:extLst>
              <a:ext uri="{FF2B5EF4-FFF2-40B4-BE49-F238E27FC236}">
                <a16:creationId xmlns:a16="http://schemas.microsoft.com/office/drawing/2014/main" id="{EBA3E0FE-3E21-41A5-8306-0B97C22BC36B}"/>
              </a:ext>
            </a:extLst>
          </p:cNvPr>
          <p:cNvCxnSpPr>
            <a:cxnSpLocks/>
          </p:cNvCxnSpPr>
          <p:nvPr/>
        </p:nvCxnSpPr>
        <p:spPr>
          <a:xfrm flipH="1" flipV="1">
            <a:off x="8156713" y="1091172"/>
            <a:ext cx="873545" cy="28894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5" name="Straight Connector 284">
            <a:extLst>
              <a:ext uri="{FF2B5EF4-FFF2-40B4-BE49-F238E27FC236}">
                <a16:creationId xmlns:a16="http://schemas.microsoft.com/office/drawing/2014/main" id="{BF6EAC73-190F-4AFA-BCA7-1E1406D3E461}"/>
              </a:ext>
            </a:extLst>
          </p:cNvPr>
          <p:cNvCxnSpPr>
            <a:cxnSpLocks/>
          </p:cNvCxnSpPr>
          <p:nvPr/>
        </p:nvCxnSpPr>
        <p:spPr>
          <a:xfrm flipV="1">
            <a:off x="10070805" y="-319617"/>
            <a:ext cx="470605" cy="128669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6" name="Straight Connector 285">
            <a:extLst>
              <a:ext uri="{FF2B5EF4-FFF2-40B4-BE49-F238E27FC236}">
                <a16:creationId xmlns:a16="http://schemas.microsoft.com/office/drawing/2014/main" id="{B9933E74-2E10-4B2E-9B5A-284F5875FF6E}"/>
              </a:ext>
            </a:extLst>
          </p:cNvPr>
          <p:cNvCxnSpPr>
            <a:cxnSpLocks/>
          </p:cNvCxnSpPr>
          <p:nvPr/>
        </p:nvCxnSpPr>
        <p:spPr>
          <a:xfrm flipH="1">
            <a:off x="7524698" y="1106409"/>
            <a:ext cx="631478" cy="1060406"/>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7" name="Straight Connector 286">
            <a:extLst>
              <a:ext uri="{FF2B5EF4-FFF2-40B4-BE49-F238E27FC236}">
                <a16:creationId xmlns:a16="http://schemas.microsoft.com/office/drawing/2014/main" id="{C8EE2429-B37C-4303-971F-50F082E5F27E}"/>
              </a:ext>
            </a:extLst>
          </p:cNvPr>
          <p:cNvCxnSpPr>
            <a:cxnSpLocks/>
          </p:cNvCxnSpPr>
          <p:nvPr/>
        </p:nvCxnSpPr>
        <p:spPr>
          <a:xfrm flipV="1">
            <a:off x="5455194" y="1392015"/>
            <a:ext cx="556309" cy="89162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8" name="Straight Connector 287">
            <a:extLst>
              <a:ext uri="{FF2B5EF4-FFF2-40B4-BE49-F238E27FC236}">
                <a16:creationId xmlns:a16="http://schemas.microsoft.com/office/drawing/2014/main" id="{1DDE171A-6960-42C1-BD87-3872A32740C6}"/>
              </a:ext>
            </a:extLst>
          </p:cNvPr>
          <p:cNvCxnSpPr>
            <a:cxnSpLocks/>
          </p:cNvCxnSpPr>
          <p:nvPr/>
        </p:nvCxnSpPr>
        <p:spPr>
          <a:xfrm>
            <a:off x="8662666" y="4890590"/>
            <a:ext cx="415358" cy="114513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9" name="Straight Connector 288">
            <a:extLst>
              <a:ext uri="{FF2B5EF4-FFF2-40B4-BE49-F238E27FC236}">
                <a16:creationId xmlns:a16="http://schemas.microsoft.com/office/drawing/2014/main" id="{053A8A91-A9CC-4828-B77E-9EB54BDF6484}"/>
              </a:ext>
            </a:extLst>
          </p:cNvPr>
          <p:cNvCxnSpPr>
            <a:cxnSpLocks/>
          </p:cNvCxnSpPr>
          <p:nvPr/>
        </p:nvCxnSpPr>
        <p:spPr>
          <a:xfrm flipV="1">
            <a:off x="9079679" y="5551412"/>
            <a:ext cx="1323845" cy="489277"/>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0" name="Straight Connector 289">
            <a:extLst>
              <a:ext uri="{FF2B5EF4-FFF2-40B4-BE49-F238E27FC236}">
                <a16:creationId xmlns:a16="http://schemas.microsoft.com/office/drawing/2014/main" id="{D9EDB5EA-2AF8-4026-B718-643685FC7094}"/>
              </a:ext>
            </a:extLst>
          </p:cNvPr>
          <p:cNvCxnSpPr>
            <a:cxnSpLocks/>
          </p:cNvCxnSpPr>
          <p:nvPr/>
        </p:nvCxnSpPr>
        <p:spPr>
          <a:xfrm flipV="1">
            <a:off x="7392595" y="4876081"/>
            <a:ext cx="1291498" cy="982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1" name="Straight Connector 290">
            <a:extLst>
              <a:ext uri="{FF2B5EF4-FFF2-40B4-BE49-F238E27FC236}">
                <a16:creationId xmlns:a16="http://schemas.microsoft.com/office/drawing/2014/main" id="{FC63F150-5092-419E-B4A9-FB9A8E978B9A}"/>
              </a:ext>
            </a:extLst>
          </p:cNvPr>
          <p:cNvCxnSpPr>
            <a:cxnSpLocks/>
          </p:cNvCxnSpPr>
          <p:nvPr/>
        </p:nvCxnSpPr>
        <p:spPr>
          <a:xfrm>
            <a:off x="10434367" y="5551412"/>
            <a:ext cx="2002108" cy="16434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2" name="Straight Connector 291">
            <a:extLst>
              <a:ext uri="{FF2B5EF4-FFF2-40B4-BE49-F238E27FC236}">
                <a16:creationId xmlns:a16="http://schemas.microsoft.com/office/drawing/2014/main" id="{AF4B0242-F145-4D93-B056-692E1E0A28E1}"/>
              </a:ext>
            </a:extLst>
          </p:cNvPr>
          <p:cNvCxnSpPr>
            <a:cxnSpLocks/>
          </p:cNvCxnSpPr>
          <p:nvPr/>
        </p:nvCxnSpPr>
        <p:spPr>
          <a:xfrm flipV="1">
            <a:off x="1868655" y="3859279"/>
            <a:ext cx="1195439" cy="476587"/>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3" name="Straight Connector 292">
            <a:extLst>
              <a:ext uri="{FF2B5EF4-FFF2-40B4-BE49-F238E27FC236}">
                <a16:creationId xmlns:a16="http://schemas.microsoft.com/office/drawing/2014/main" id="{96EE2FFA-D5AB-41E7-B27C-FCB5DF0AE7D3}"/>
              </a:ext>
            </a:extLst>
          </p:cNvPr>
          <p:cNvCxnSpPr>
            <a:cxnSpLocks/>
          </p:cNvCxnSpPr>
          <p:nvPr/>
        </p:nvCxnSpPr>
        <p:spPr>
          <a:xfrm flipH="1">
            <a:off x="3016436" y="3835450"/>
            <a:ext cx="51629" cy="114380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4" name="Straight Connector 293">
            <a:extLst>
              <a:ext uri="{FF2B5EF4-FFF2-40B4-BE49-F238E27FC236}">
                <a16:creationId xmlns:a16="http://schemas.microsoft.com/office/drawing/2014/main" id="{D3603773-3F70-43A7-ABA7-290FF9B9E577}"/>
              </a:ext>
            </a:extLst>
          </p:cNvPr>
          <p:cNvCxnSpPr>
            <a:cxnSpLocks/>
          </p:cNvCxnSpPr>
          <p:nvPr/>
        </p:nvCxnSpPr>
        <p:spPr>
          <a:xfrm flipH="1">
            <a:off x="8494896" y="1380114"/>
            <a:ext cx="554558" cy="99811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5" name="Straight Connector 294">
            <a:extLst>
              <a:ext uri="{FF2B5EF4-FFF2-40B4-BE49-F238E27FC236}">
                <a16:creationId xmlns:a16="http://schemas.microsoft.com/office/drawing/2014/main" id="{6164DFD3-B6B4-4480-87BC-AA0F2B3EBDB4}"/>
              </a:ext>
            </a:extLst>
          </p:cNvPr>
          <p:cNvCxnSpPr>
            <a:cxnSpLocks/>
          </p:cNvCxnSpPr>
          <p:nvPr/>
        </p:nvCxnSpPr>
        <p:spPr>
          <a:xfrm>
            <a:off x="6011503" y="1392015"/>
            <a:ext cx="1513838" cy="77466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6" name="Straight Connector 295">
            <a:extLst>
              <a:ext uri="{FF2B5EF4-FFF2-40B4-BE49-F238E27FC236}">
                <a16:creationId xmlns:a16="http://schemas.microsoft.com/office/drawing/2014/main" id="{1F05EA8F-643E-462C-B599-5B30C221E298}"/>
              </a:ext>
            </a:extLst>
          </p:cNvPr>
          <p:cNvCxnSpPr>
            <a:cxnSpLocks/>
          </p:cNvCxnSpPr>
          <p:nvPr/>
        </p:nvCxnSpPr>
        <p:spPr>
          <a:xfrm flipH="1" flipV="1">
            <a:off x="7519535" y="175320"/>
            <a:ext cx="644090" cy="92960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7" name="Straight Connector 296">
            <a:extLst>
              <a:ext uri="{FF2B5EF4-FFF2-40B4-BE49-F238E27FC236}">
                <a16:creationId xmlns:a16="http://schemas.microsoft.com/office/drawing/2014/main" id="{7A2AFCD4-3975-4CF5-9A04-0C4C3BB7D305}"/>
              </a:ext>
            </a:extLst>
          </p:cNvPr>
          <p:cNvCxnSpPr>
            <a:cxnSpLocks/>
          </p:cNvCxnSpPr>
          <p:nvPr/>
        </p:nvCxnSpPr>
        <p:spPr>
          <a:xfrm flipH="1">
            <a:off x="10294668" y="1191530"/>
            <a:ext cx="2143264" cy="240045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8" name="Straight Connector 297">
            <a:extLst>
              <a:ext uri="{FF2B5EF4-FFF2-40B4-BE49-F238E27FC236}">
                <a16:creationId xmlns:a16="http://schemas.microsoft.com/office/drawing/2014/main" id="{AA503B7B-7589-4648-B273-5952F362EF73}"/>
              </a:ext>
            </a:extLst>
          </p:cNvPr>
          <p:cNvCxnSpPr>
            <a:cxnSpLocks/>
          </p:cNvCxnSpPr>
          <p:nvPr/>
        </p:nvCxnSpPr>
        <p:spPr>
          <a:xfrm flipV="1">
            <a:off x="8864553" y="3591982"/>
            <a:ext cx="1451886" cy="59534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0" name="Straight Connector 299">
            <a:extLst>
              <a:ext uri="{FF2B5EF4-FFF2-40B4-BE49-F238E27FC236}">
                <a16:creationId xmlns:a16="http://schemas.microsoft.com/office/drawing/2014/main" id="{F6FCAC69-FEB2-40A8-A2EC-F03E9343F87F}"/>
              </a:ext>
            </a:extLst>
          </p:cNvPr>
          <p:cNvCxnSpPr>
            <a:cxnSpLocks/>
          </p:cNvCxnSpPr>
          <p:nvPr/>
        </p:nvCxnSpPr>
        <p:spPr>
          <a:xfrm flipH="1">
            <a:off x="2222124" y="5091621"/>
            <a:ext cx="699794" cy="69386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1" name="Straight Connector 300">
            <a:extLst>
              <a:ext uri="{FF2B5EF4-FFF2-40B4-BE49-F238E27FC236}">
                <a16:creationId xmlns:a16="http://schemas.microsoft.com/office/drawing/2014/main" id="{68947A17-B899-4D5A-B05D-28166BB9816E}"/>
              </a:ext>
            </a:extLst>
          </p:cNvPr>
          <p:cNvCxnSpPr>
            <a:cxnSpLocks/>
          </p:cNvCxnSpPr>
          <p:nvPr/>
        </p:nvCxnSpPr>
        <p:spPr>
          <a:xfrm>
            <a:off x="3016435" y="5003088"/>
            <a:ext cx="1024662" cy="78636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3" name="Straight Connector 302">
            <a:extLst>
              <a:ext uri="{FF2B5EF4-FFF2-40B4-BE49-F238E27FC236}">
                <a16:creationId xmlns:a16="http://schemas.microsoft.com/office/drawing/2014/main" id="{11D12DB0-8BDD-42D8-B0A7-892C0F2202AD}"/>
              </a:ext>
            </a:extLst>
          </p:cNvPr>
          <p:cNvCxnSpPr>
            <a:cxnSpLocks/>
          </p:cNvCxnSpPr>
          <p:nvPr/>
        </p:nvCxnSpPr>
        <p:spPr>
          <a:xfrm flipH="1">
            <a:off x="4017268" y="4999116"/>
            <a:ext cx="1048492" cy="79034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4" name="Straight Connector 303">
            <a:extLst>
              <a:ext uri="{FF2B5EF4-FFF2-40B4-BE49-F238E27FC236}">
                <a16:creationId xmlns:a16="http://schemas.microsoft.com/office/drawing/2014/main" id="{2BE9F79E-A741-4C16-A7DE-01DB5115E965}"/>
              </a:ext>
            </a:extLst>
          </p:cNvPr>
          <p:cNvCxnSpPr>
            <a:cxnSpLocks/>
          </p:cNvCxnSpPr>
          <p:nvPr/>
        </p:nvCxnSpPr>
        <p:spPr>
          <a:xfrm>
            <a:off x="5073702" y="5007059"/>
            <a:ext cx="932480" cy="86078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5" name="Straight Connector 304">
            <a:extLst>
              <a:ext uri="{FF2B5EF4-FFF2-40B4-BE49-F238E27FC236}">
                <a16:creationId xmlns:a16="http://schemas.microsoft.com/office/drawing/2014/main" id="{76E0AD83-380E-4DD4-B1AC-6E88B29A97EB}"/>
              </a:ext>
            </a:extLst>
          </p:cNvPr>
          <p:cNvCxnSpPr>
            <a:cxnSpLocks/>
          </p:cNvCxnSpPr>
          <p:nvPr/>
        </p:nvCxnSpPr>
        <p:spPr>
          <a:xfrm flipH="1" flipV="1">
            <a:off x="-106363" y="2624443"/>
            <a:ext cx="1966083" cy="171142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8" name="Straight Connector 307">
            <a:extLst>
              <a:ext uri="{FF2B5EF4-FFF2-40B4-BE49-F238E27FC236}">
                <a16:creationId xmlns:a16="http://schemas.microsoft.com/office/drawing/2014/main" id="{390A30F9-6F46-4471-A4AB-3F823E4D49AE}"/>
              </a:ext>
            </a:extLst>
          </p:cNvPr>
          <p:cNvCxnSpPr>
            <a:cxnSpLocks/>
          </p:cNvCxnSpPr>
          <p:nvPr/>
        </p:nvCxnSpPr>
        <p:spPr>
          <a:xfrm flipH="1" flipV="1">
            <a:off x="2405647" y="149621"/>
            <a:ext cx="415776" cy="96050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9" name="Rectangle 308">
            <a:extLst>
              <a:ext uri="{FF2B5EF4-FFF2-40B4-BE49-F238E27FC236}">
                <a16:creationId xmlns:a16="http://schemas.microsoft.com/office/drawing/2014/main" id="{6BBCB851-E6EE-4C48-9545-DDAB86416409}"/>
              </a:ext>
            </a:extLst>
          </p:cNvPr>
          <p:cNvSpPr/>
          <p:nvPr/>
        </p:nvSpPr>
        <p:spPr bwMode="auto">
          <a:xfrm>
            <a:off x="4211877" y="3190071"/>
            <a:ext cx="3822512" cy="63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4400" b="0" i="0" u="none" strike="noStrike" kern="0" cap="none" spc="50" normalizeH="0" baseline="0" noProof="0" dirty="0">
                <a:ln w="3175">
                  <a:noFill/>
                </a:ln>
                <a:solidFill>
                  <a:schemeClr val="bg1"/>
                </a:solidFill>
                <a:effectLst/>
                <a:uLnTx/>
                <a:uFillTx/>
                <a:latin typeface="Segoe UI Semilight"/>
                <a:ea typeface="+mn-ea"/>
                <a:cs typeface="Nirmala UI Semilight" panose="020B0402040204020203" pitchFamily="34" charset="0"/>
              </a:rPr>
              <a:t>Data-driven Intelligence</a:t>
            </a:r>
          </a:p>
        </p:txBody>
      </p:sp>
      <p:sp>
        <p:nvSpPr>
          <p:cNvPr id="310" name="Rectangle 309">
            <a:extLst>
              <a:ext uri="{FF2B5EF4-FFF2-40B4-BE49-F238E27FC236}">
                <a16:creationId xmlns:a16="http://schemas.microsoft.com/office/drawing/2014/main" id="{4DFD79B8-5E30-4B9A-A109-9000A347CB8C}"/>
              </a:ext>
            </a:extLst>
          </p:cNvPr>
          <p:cNvSpPr/>
          <p:nvPr/>
        </p:nvSpPr>
        <p:spPr bwMode="auto">
          <a:xfrm>
            <a:off x="3076410" y="2160520"/>
            <a:ext cx="1966175" cy="24183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Cosmos DB</a:t>
            </a:r>
          </a:p>
        </p:txBody>
      </p:sp>
      <p:sp>
        <p:nvSpPr>
          <p:cNvPr id="311" name="Rectangle 310">
            <a:extLst>
              <a:ext uri="{FF2B5EF4-FFF2-40B4-BE49-F238E27FC236}">
                <a16:creationId xmlns:a16="http://schemas.microsoft.com/office/drawing/2014/main" id="{E4FB5653-CF94-4BA6-860A-DE4DA312692F}"/>
              </a:ext>
            </a:extLst>
          </p:cNvPr>
          <p:cNvSpPr/>
          <p:nvPr/>
        </p:nvSpPr>
        <p:spPr bwMode="auto">
          <a:xfrm>
            <a:off x="6323455" y="1214102"/>
            <a:ext cx="1782281"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SQL Data Warehouse</a:t>
            </a:r>
          </a:p>
        </p:txBody>
      </p:sp>
      <p:sp>
        <p:nvSpPr>
          <p:cNvPr id="312" name="Rectangle 311">
            <a:extLst>
              <a:ext uri="{FF2B5EF4-FFF2-40B4-BE49-F238E27FC236}">
                <a16:creationId xmlns:a16="http://schemas.microsoft.com/office/drawing/2014/main" id="{4BAE5B5A-7588-4834-A162-6D8F82233F8F}"/>
              </a:ext>
            </a:extLst>
          </p:cNvPr>
          <p:cNvSpPr/>
          <p:nvPr/>
        </p:nvSpPr>
        <p:spPr bwMode="auto">
          <a:xfrm>
            <a:off x="6294770" y="5650839"/>
            <a:ext cx="1698893"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Bot </a:t>
            </a:r>
            <a:b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Service</a:t>
            </a:r>
          </a:p>
        </p:txBody>
      </p:sp>
      <p:sp>
        <p:nvSpPr>
          <p:cNvPr id="313" name="Rectangle 312">
            <a:extLst>
              <a:ext uri="{FF2B5EF4-FFF2-40B4-BE49-F238E27FC236}">
                <a16:creationId xmlns:a16="http://schemas.microsoft.com/office/drawing/2014/main" id="{15A7EC1F-33B7-4A9A-9743-C98D391447BA}"/>
              </a:ext>
            </a:extLst>
          </p:cNvPr>
          <p:cNvSpPr/>
          <p:nvPr/>
        </p:nvSpPr>
        <p:spPr bwMode="auto">
          <a:xfrm>
            <a:off x="8787432" y="2282529"/>
            <a:ext cx="1698893"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SQL DB</a:t>
            </a:r>
          </a:p>
        </p:txBody>
      </p:sp>
      <p:sp>
        <p:nvSpPr>
          <p:cNvPr id="315" name="Rectangle 314">
            <a:extLst>
              <a:ext uri="{FF2B5EF4-FFF2-40B4-BE49-F238E27FC236}">
                <a16:creationId xmlns:a16="http://schemas.microsoft.com/office/drawing/2014/main" id="{5AD2C4CA-6F8C-45B6-929C-1F86605DE043}"/>
              </a:ext>
            </a:extLst>
          </p:cNvPr>
          <p:cNvSpPr/>
          <p:nvPr/>
        </p:nvSpPr>
        <p:spPr bwMode="auto">
          <a:xfrm>
            <a:off x="8960083" y="4754150"/>
            <a:ext cx="1698893"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p>
        </p:txBody>
      </p:sp>
      <p:sp>
        <p:nvSpPr>
          <p:cNvPr id="337" name="Oval 336">
            <a:extLst>
              <a:ext uri="{FF2B5EF4-FFF2-40B4-BE49-F238E27FC236}">
                <a16:creationId xmlns:a16="http://schemas.microsoft.com/office/drawing/2014/main" id="{EAB920A8-7852-4DA5-8120-CFBBE9B86EAC}"/>
              </a:ext>
            </a:extLst>
          </p:cNvPr>
          <p:cNvSpPr/>
          <p:nvPr/>
        </p:nvSpPr>
        <p:spPr bwMode="auto">
          <a:xfrm>
            <a:off x="4222392" y="1011574"/>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38" name="Oval 337">
            <a:extLst>
              <a:ext uri="{FF2B5EF4-FFF2-40B4-BE49-F238E27FC236}">
                <a16:creationId xmlns:a16="http://schemas.microsoft.com/office/drawing/2014/main" id="{F93FB01C-4442-4911-98F4-8C7C2BC608D0}"/>
              </a:ext>
            </a:extLst>
          </p:cNvPr>
          <p:cNvSpPr/>
          <p:nvPr/>
        </p:nvSpPr>
        <p:spPr bwMode="auto">
          <a:xfrm>
            <a:off x="2732871" y="1023799"/>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39" name="Oval 338">
            <a:extLst>
              <a:ext uri="{FF2B5EF4-FFF2-40B4-BE49-F238E27FC236}">
                <a16:creationId xmlns:a16="http://schemas.microsoft.com/office/drawing/2014/main" id="{8A7DF072-E22B-4707-AEE8-F15B5F804F92}"/>
              </a:ext>
            </a:extLst>
          </p:cNvPr>
          <p:cNvSpPr/>
          <p:nvPr/>
        </p:nvSpPr>
        <p:spPr bwMode="auto">
          <a:xfrm>
            <a:off x="1359697" y="1905829"/>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1" name="Oval 340">
            <a:extLst>
              <a:ext uri="{FF2B5EF4-FFF2-40B4-BE49-F238E27FC236}">
                <a16:creationId xmlns:a16="http://schemas.microsoft.com/office/drawing/2014/main" id="{97C1CF48-B70C-4084-9691-FD4D29D9C252}"/>
              </a:ext>
            </a:extLst>
          </p:cNvPr>
          <p:cNvSpPr/>
          <p:nvPr/>
        </p:nvSpPr>
        <p:spPr bwMode="auto">
          <a:xfrm>
            <a:off x="2977004" y="3756328"/>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2" name="Oval 341">
            <a:extLst>
              <a:ext uri="{FF2B5EF4-FFF2-40B4-BE49-F238E27FC236}">
                <a16:creationId xmlns:a16="http://schemas.microsoft.com/office/drawing/2014/main" id="{F1435DF1-2486-4849-9E10-06F32328C4E4}"/>
              </a:ext>
            </a:extLst>
          </p:cNvPr>
          <p:cNvSpPr/>
          <p:nvPr/>
        </p:nvSpPr>
        <p:spPr bwMode="auto">
          <a:xfrm>
            <a:off x="1776648" y="4245566"/>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3" name="Oval 342">
            <a:extLst>
              <a:ext uri="{FF2B5EF4-FFF2-40B4-BE49-F238E27FC236}">
                <a16:creationId xmlns:a16="http://schemas.microsoft.com/office/drawing/2014/main" id="{0D93F79E-B4ED-4747-9CC9-EC5367B6D9FD}"/>
              </a:ext>
            </a:extLst>
          </p:cNvPr>
          <p:cNvSpPr/>
          <p:nvPr/>
        </p:nvSpPr>
        <p:spPr bwMode="auto">
          <a:xfrm>
            <a:off x="2133584" y="5687302"/>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4" name="Oval 343">
            <a:extLst>
              <a:ext uri="{FF2B5EF4-FFF2-40B4-BE49-F238E27FC236}">
                <a16:creationId xmlns:a16="http://schemas.microsoft.com/office/drawing/2014/main" id="{49F6F503-EF2E-4056-BED3-03B64630B1A5}"/>
              </a:ext>
            </a:extLst>
          </p:cNvPr>
          <p:cNvSpPr/>
          <p:nvPr/>
        </p:nvSpPr>
        <p:spPr bwMode="auto">
          <a:xfrm>
            <a:off x="3926926" y="5687302"/>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5" name="Oval 344">
            <a:extLst>
              <a:ext uri="{FF2B5EF4-FFF2-40B4-BE49-F238E27FC236}">
                <a16:creationId xmlns:a16="http://schemas.microsoft.com/office/drawing/2014/main" id="{51AF311B-B5FE-4B00-AD1E-CA3E4D730DEF}"/>
              </a:ext>
            </a:extLst>
          </p:cNvPr>
          <p:cNvSpPr/>
          <p:nvPr/>
        </p:nvSpPr>
        <p:spPr bwMode="auto">
          <a:xfrm>
            <a:off x="4961823" y="4915655"/>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7" name="Oval 346">
            <a:extLst>
              <a:ext uri="{FF2B5EF4-FFF2-40B4-BE49-F238E27FC236}">
                <a16:creationId xmlns:a16="http://schemas.microsoft.com/office/drawing/2014/main" id="{D04E57A9-2B37-48B8-9B6A-98512BABC1AA}"/>
              </a:ext>
            </a:extLst>
          </p:cNvPr>
          <p:cNvSpPr/>
          <p:nvPr/>
        </p:nvSpPr>
        <p:spPr bwMode="auto">
          <a:xfrm>
            <a:off x="8989870" y="5939960"/>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8" name="Oval 347">
            <a:extLst>
              <a:ext uri="{FF2B5EF4-FFF2-40B4-BE49-F238E27FC236}">
                <a16:creationId xmlns:a16="http://schemas.microsoft.com/office/drawing/2014/main" id="{63C773EE-B210-49D0-9654-E0BFF48C8393}"/>
              </a:ext>
            </a:extLst>
          </p:cNvPr>
          <p:cNvSpPr/>
          <p:nvPr/>
        </p:nvSpPr>
        <p:spPr bwMode="auto">
          <a:xfrm>
            <a:off x="10331351" y="5468322"/>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9" name="Oval 348">
            <a:extLst>
              <a:ext uri="{FF2B5EF4-FFF2-40B4-BE49-F238E27FC236}">
                <a16:creationId xmlns:a16="http://schemas.microsoft.com/office/drawing/2014/main" id="{2D043D74-B456-4891-A0C4-561ED377B692}"/>
              </a:ext>
            </a:extLst>
          </p:cNvPr>
          <p:cNvSpPr/>
          <p:nvPr/>
        </p:nvSpPr>
        <p:spPr bwMode="auto">
          <a:xfrm>
            <a:off x="8785325" y="4094597"/>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0" name="Oval 349">
            <a:extLst>
              <a:ext uri="{FF2B5EF4-FFF2-40B4-BE49-F238E27FC236}">
                <a16:creationId xmlns:a16="http://schemas.microsoft.com/office/drawing/2014/main" id="{06C56956-F446-4759-A378-945FA46ABB23}"/>
              </a:ext>
            </a:extLst>
          </p:cNvPr>
          <p:cNvSpPr/>
          <p:nvPr/>
        </p:nvSpPr>
        <p:spPr bwMode="auto">
          <a:xfrm>
            <a:off x="10217991" y="3509968"/>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1" name="Oval 350">
            <a:extLst>
              <a:ext uri="{FF2B5EF4-FFF2-40B4-BE49-F238E27FC236}">
                <a16:creationId xmlns:a16="http://schemas.microsoft.com/office/drawing/2014/main" id="{B4B6A5DF-871D-4287-8CD1-B963E8F43411}"/>
              </a:ext>
            </a:extLst>
          </p:cNvPr>
          <p:cNvSpPr/>
          <p:nvPr/>
        </p:nvSpPr>
        <p:spPr bwMode="auto">
          <a:xfrm>
            <a:off x="8931989" y="1287029"/>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2" name="Oval 351">
            <a:extLst>
              <a:ext uri="{FF2B5EF4-FFF2-40B4-BE49-F238E27FC236}">
                <a16:creationId xmlns:a16="http://schemas.microsoft.com/office/drawing/2014/main" id="{EA836D92-A19F-49DA-ADCA-69DF257D5539}"/>
              </a:ext>
            </a:extLst>
          </p:cNvPr>
          <p:cNvSpPr/>
          <p:nvPr/>
        </p:nvSpPr>
        <p:spPr bwMode="auto">
          <a:xfrm>
            <a:off x="9956643" y="869814"/>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3" name="Oval 352">
            <a:extLst>
              <a:ext uri="{FF2B5EF4-FFF2-40B4-BE49-F238E27FC236}">
                <a16:creationId xmlns:a16="http://schemas.microsoft.com/office/drawing/2014/main" id="{8AFDC006-065A-421E-B3D4-8301C05C49F2}"/>
              </a:ext>
            </a:extLst>
          </p:cNvPr>
          <p:cNvSpPr/>
          <p:nvPr/>
        </p:nvSpPr>
        <p:spPr bwMode="auto">
          <a:xfrm>
            <a:off x="8068495" y="1009151"/>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4" name="Oval 353">
            <a:extLst>
              <a:ext uri="{FF2B5EF4-FFF2-40B4-BE49-F238E27FC236}">
                <a16:creationId xmlns:a16="http://schemas.microsoft.com/office/drawing/2014/main" id="{1CF4CBCC-62A1-4532-A3DF-3CCC488044EF}"/>
              </a:ext>
            </a:extLst>
          </p:cNvPr>
          <p:cNvSpPr/>
          <p:nvPr/>
        </p:nvSpPr>
        <p:spPr bwMode="auto">
          <a:xfrm>
            <a:off x="7428997" y="2077823"/>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5" name="Oval 354">
            <a:extLst>
              <a:ext uri="{FF2B5EF4-FFF2-40B4-BE49-F238E27FC236}">
                <a16:creationId xmlns:a16="http://schemas.microsoft.com/office/drawing/2014/main" id="{C90EEB26-8712-453C-9553-F87F556BE15C}"/>
              </a:ext>
            </a:extLst>
          </p:cNvPr>
          <p:cNvSpPr/>
          <p:nvPr/>
        </p:nvSpPr>
        <p:spPr bwMode="auto">
          <a:xfrm>
            <a:off x="5352971" y="2197166"/>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6" name="Oval 355">
            <a:extLst>
              <a:ext uri="{FF2B5EF4-FFF2-40B4-BE49-F238E27FC236}">
                <a16:creationId xmlns:a16="http://schemas.microsoft.com/office/drawing/2014/main" id="{8D557CAB-8AC7-40ED-897F-104780503736}"/>
              </a:ext>
            </a:extLst>
          </p:cNvPr>
          <p:cNvSpPr/>
          <p:nvPr/>
        </p:nvSpPr>
        <p:spPr bwMode="auto">
          <a:xfrm>
            <a:off x="7311349" y="4790613"/>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7" name="Oval 356">
            <a:extLst>
              <a:ext uri="{FF2B5EF4-FFF2-40B4-BE49-F238E27FC236}">
                <a16:creationId xmlns:a16="http://schemas.microsoft.com/office/drawing/2014/main" id="{31A2B650-0507-4540-9830-1F7DB3BCC4B5}"/>
              </a:ext>
            </a:extLst>
          </p:cNvPr>
          <p:cNvSpPr/>
          <p:nvPr/>
        </p:nvSpPr>
        <p:spPr bwMode="auto">
          <a:xfrm>
            <a:off x="10302022" y="1808387"/>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8" name="Oval 357">
            <a:extLst>
              <a:ext uri="{FF2B5EF4-FFF2-40B4-BE49-F238E27FC236}">
                <a16:creationId xmlns:a16="http://schemas.microsoft.com/office/drawing/2014/main" id="{E0A7A4B2-329B-45DA-907B-4BE14BAAAF1F}"/>
              </a:ext>
            </a:extLst>
          </p:cNvPr>
          <p:cNvSpPr/>
          <p:nvPr/>
        </p:nvSpPr>
        <p:spPr bwMode="auto">
          <a:xfrm>
            <a:off x="3259495" y="2824083"/>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FD9DCF15-5F7B-4DFF-A0AA-861751AF3AC7}"/>
              </a:ext>
            </a:extLst>
          </p:cNvPr>
          <p:cNvSpPr/>
          <p:nvPr/>
        </p:nvSpPr>
        <p:spPr bwMode="auto">
          <a:xfrm>
            <a:off x="2331435" y="55187"/>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332E5D2F-25A0-40CC-8235-60FABA9627D6}"/>
              </a:ext>
            </a:extLst>
          </p:cNvPr>
          <p:cNvSpPr/>
          <p:nvPr/>
        </p:nvSpPr>
        <p:spPr bwMode="auto">
          <a:xfrm>
            <a:off x="7443038" y="120153"/>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143" name="Oval 142">
            <a:extLst>
              <a:ext uri="{FF2B5EF4-FFF2-40B4-BE49-F238E27FC236}">
                <a16:creationId xmlns:a16="http://schemas.microsoft.com/office/drawing/2014/main" id="{86E6C728-1B2B-4F4E-8076-9E58740D43D9}"/>
              </a:ext>
            </a:extLst>
          </p:cNvPr>
          <p:cNvSpPr/>
          <p:nvPr/>
        </p:nvSpPr>
        <p:spPr bwMode="auto">
          <a:xfrm>
            <a:off x="11374987" y="2203682"/>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grpSp>
        <p:nvGrpSpPr>
          <p:cNvPr id="19" name="Group 18">
            <a:extLst>
              <a:ext uri="{FF2B5EF4-FFF2-40B4-BE49-F238E27FC236}">
                <a16:creationId xmlns:a16="http://schemas.microsoft.com/office/drawing/2014/main" id="{234A81AF-D397-4C13-ACF6-68C5A1880C21}"/>
              </a:ext>
            </a:extLst>
          </p:cNvPr>
          <p:cNvGrpSpPr/>
          <p:nvPr/>
        </p:nvGrpSpPr>
        <p:grpSpPr>
          <a:xfrm>
            <a:off x="2480707" y="1989511"/>
            <a:ext cx="593351" cy="593351"/>
            <a:chOff x="2480707" y="1989511"/>
            <a:chExt cx="593351" cy="593351"/>
          </a:xfrm>
        </p:grpSpPr>
        <p:sp>
          <p:nvSpPr>
            <p:cNvPr id="367" name="Oval 366">
              <a:extLst>
                <a:ext uri="{FF2B5EF4-FFF2-40B4-BE49-F238E27FC236}">
                  <a16:creationId xmlns:a16="http://schemas.microsoft.com/office/drawing/2014/main" id="{320BEBA8-B3B6-4832-884A-CDE003AD799B}"/>
                </a:ext>
              </a:extLst>
            </p:cNvPr>
            <p:cNvSpPr/>
            <p:nvPr/>
          </p:nvSpPr>
          <p:spPr bwMode="auto">
            <a:xfrm>
              <a:off x="2480707" y="1989511"/>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Graphic 4">
              <a:extLst>
                <a:ext uri="{FF2B5EF4-FFF2-40B4-BE49-F238E27FC236}">
                  <a16:creationId xmlns:a16="http://schemas.microsoft.com/office/drawing/2014/main" id="{D3AA7929-423F-428A-A77D-C2C7D6C90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1112" y="2141503"/>
              <a:ext cx="282052" cy="282052"/>
            </a:xfrm>
            <a:prstGeom prst="rect">
              <a:avLst/>
            </a:prstGeom>
          </p:spPr>
        </p:pic>
      </p:grpSp>
      <p:grpSp>
        <p:nvGrpSpPr>
          <p:cNvPr id="20" name="Group 19">
            <a:extLst>
              <a:ext uri="{FF2B5EF4-FFF2-40B4-BE49-F238E27FC236}">
                <a16:creationId xmlns:a16="http://schemas.microsoft.com/office/drawing/2014/main" id="{1AC62FCE-A32D-4CBE-A525-9557D7D8CDDA}"/>
              </a:ext>
            </a:extLst>
          </p:cNvPr>
          <p:cNvGrpSpPr/>
          <p:nvPr/>
        </p:nvGrpSpPr>
        <p:grpSpPr>
          <a:xfrm>
            <a:off x="2724596" y="4691998"/>
            <a:ext cx="593351" cy="593351"/>
            <a:chOff x="2724596" y="4691998"/>
            <a:chExt cx="593351" cy="593351"/>
          </a:xfrm>
        </p:grpSpPr>
        <p:sp>
          <p:nvSpPr>
            <p:cNvPr id="360" name="Oval 359">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a:extLst>
                <a:ext uri="{FF2B5EF4-FFF2-40B4-BE49-F238E27FC236}">
                  <a16:creationId xmlns:a16="http://schemas.microsoft.com/office/drawing/2014/main" id="{8CF6053D-BF33-42B9-BBE4-E9318ABE31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0794" y="4825878"/>
              <a:ext cx="300587" cy="300587"/>
            </a:xfrm>
            <a:prstGeom prst="rect">
              <a:avLst/>
            </a:prstGeom>
          </p:spPr>
        </p:pic>
      </p:grpSp>
      <p:grpSp>
        <p:nvGrpSpPr>
          <p:cNvPr id="2" name="Group 1">
            <a:extLst>
              <a:ext uri="{FF2B5EF4-FFF2-40B4-BE49-F238E27FC236}">
                <a16:creationId xmlns:a16="http://schemas.microsoft.com/office/drawing/2014/main" id="{8D2DB89A-63F6-48C1-8EF4-511FB402438D}"/>
              </a:ext>
            </a:extLst>
          </p:cNvPr>
          <p:cNvGrpSpPr/>
          <p:nvPr/>
        </p:nvGrpSpPr>
        <p:grpSpPr>
          <a:xfrm>
            <a:off x="5693528" y="5479829"/>
            <a:ext cx="593351" cy="593351"/>
            <a:chOff x="5693528" y="5479829"/>
            <a:chExt cx="593351" cy="593351"/>
          </a:xfrm>
        </p:grpSpPr>
        <p:sp>
          <p:nvSpPr>
            <p:cNvPr id="332" name="Oval 331">
              <a:extLst>
                <a:ext uri="{FF2B5EF4-FFF2-40B4-BE49-F238E27FC236}">
                  <a16:creationId xmlns:a16="http://schemas.microsoft.com/office/drawing/2014/main" id="{9EF9D1C0-8935-44D5-A69F-29870BBC89A2}"/>
                </a:ext>
              </a:extLst>
            </p:cNvPr>
            <p:cNvSpPr/>
            <p:nvPr/>
          </p:nvSpPr>
          <p:spPr bwMode="auto">
            <a:xfrm>
              <a:off x="5693528" y="5479829"/>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Graphic 8">
              <a:extLst>
                <a:ext uri="{FF2B5EF4-FFF2-40B4-BE49-F238E27FC236}">
                  <a16:creationId xmlns:a16="http://schemas.microsoft.com/office/drawing/2014/main" id="{71B0CD82-6EB0-4518-975E-278C340C89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2730" y="5593550"/>
              <a:ext cx="383869" cy="383869"/>
            </a:xfrm>
            <a:prstGeom prst="rect">
              <a:avLst/>
            </a:prstGeom>
          </p:spPr>
        </p:pic>
      </p:grpSp>
      <p:grpSp>
        <p:nvGrpSpPr>
          <p:cNvPr id="18" name="Group 17">
            <a:extLst>
              <a:ext uri="{FF2B5EF4-FFF2-40B4-BE49-F238E27FC236}">
                <a16:creationId xmlns:a16="http://schemas.microsoft.com/office/drawing/2014/main" id="{A12305F9-6ACD-47DB-924E-0B0A5B7B5FEC}"/>
              </a:ext>
            </a:extLst>
          </p:cNvPr>
          <p:cNvGrpSpPr/>
          <p:nvPr/>
        </p:nvGrpSpPr>
        <p:grpSpPr>
          <a:xfrm>
            <a:off x="5728538" y="1043093"/>
            <a:ext cx="593351" cy="593351"/>
            <a:chOff x="5728538" y="1043093"/>
            <a:chExt cx="593351" cy="593351"/>
          </a:xfrm>
        </p:grpSpPr>
        <p:sp>
          <p:nvSpPr>
            <p:cNvPr id="317" name="Oval 316">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Graphic 10">
              <a:extLst>
                <a:ext uri="{FF2B5EF4-FFF2-40B4-BE49-F238E27FC236}">
                  <a16:creationId xmlns:a16="http://schemas.microsoft.com/office/drawing/2014/main" id="{7E32E91E-98E2-485A-81FE-1BEE4A8B02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2724" y="1170780"/>
              <a:ext cx="346922" cy="346922"/>
            </a:xfrm>
            <a:prstGeom prst="rect">
              <a:avLst/>
            </a:prstGeom>
          </p:spPr>
        </p:pic>
      </p:grpSp>
      <p:grpSp>
        <p:nvGrpSpPr>
          <p:cNvPr id="22" name="Group 21">
            <a:extLst>
              <a:ext uri="{FF2B5EF4-FFF2-40B4-BE49-F238E27FC236}">
                <a16:creationId xmlns:a16="http://schemas.microsoft.com/office/drawing/2014/main" id="{BF28DE39-D14A-4EC2-B1B7-DEBBA7696F26}"/>
              </a:ext>
            </a:extLst>
          </p:cNvPr>
          <p:cNvGrpSpPr/>
          <p:nvPr/>
        </p:nvGrpSpPr>
        <p:grpSpPr>
          <a:xfrm>
            <a:off x="8190863" y="2111520"/>
            <a:ext cx="593351" cy="593351"/>
            <a:chOff x="8190863" y="2111520"/>
            <a:chExt cx="593351" cy="593351"/>
          </a:xfrm>
        </p:grpSpPr>
        <p:sp>
          <p:nvSpPr>
            <p:cNvPr id="329" name="Oval 328">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 name="Graphic 12">
              <a:extLst>
                <a:ext uri="{FF2B5EF4-FFF2-40B4-BE49-F238E27FC236}">
                  <a16:creationId xmlns:a16="http://schemas.microsoft.com/office/drawing/2014/main" id="{533E072D-3401-4B1E-97BA-55F7562B71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13032" y="2215551"/>
              <a:ext cx="363727" cy="363727"/>
            </a:xfrm>
            <a:prstGeom prst="rect">
              <a:avLst/>
            </a:prstGeom>
          </p:spPr>
        </p:pic>
      </p:grpSp>
      <p:grpSp>
        <p:nvGrpSpPr>
          <p:cNvPr id="21" name="Group 20">
            <a:extLst>
              <a:ext uri="{FF2B5EF4-FFF2-40B4-BE49-F238E27FC236}">
                <a16:creationId xmlns:a16="http://schemas.microsoft.com/office/drawing/2014/main" id="{1F70C5DF-CDF7-470F-9CD1-4857F08F3E05}"/>
              </a:ext>
            </a:extLst>
          </p:cNvPr>
          <p:cNvGrpSpPr/>
          <p:nvPr/>
        </p:nvGrpSpPr>
        <p:grpSpPr>
          <a:xfrm>
            <a:off x="8361385" y="4583141"/>
            <a:ext cx="593351" cy="593351"/>
            <a:chOff x="8361385" y="4583141"/>
            <a:chExt cx="593351" cy="593351"/>
          </a:xfrm>
        </p:grpSpPr>
        <p:sp>
          <p:nvSpPr>
            <p:cNvPr id="335" name="Oval 334">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 name="Graphic 16">
              <a:extLst>
                <a:ext uri="{FF2B5EF4-FFF2-40B4-BE49-F238E27FC236}">
                  <a16:creationId xmlns:a16="http://schemas.microsoft.com/office/drawing/2014/main" id="{3CD21262-A8FA-496A-91C0-58834EF4F22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642" y="4662266"/>
              <a:ext cx="420836" cy="420836"/>
            </a:xfrm>
            <a:prstGeom prst="rect">
              <a:avLst/>
            </a:prstGeom>
          </p:spPr>
        </p:pic>
      </p:grpSp>
    </p:spTree>
    <p:extLst>
      <p:ext uri="{BB962C8B-B14F-4D97-AF65-F5344CB8AC3E}">
        <p14:creationId xmlns:p14="http://schemas.microsoft.com/office/powerpoint/2010/main" val="17537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400"/>
                                        <p:tgtEl>
                                          <p:spTgt spid="309"/>
                                        </p:tgtEl>
                                      </p:cBhvr>
                                    </p:animEffect>
                                  </p:childTnLst>
                                </p:cTn>
                              </p:par>
                              <p:par>
                                <p:cTn id="8" presetID="42" presetClass="path" presetSubtype="0" decel="100000" fill="hold" grpId="1" nodeType="withEffect">
                                  <p:stCondLst>
                                    <p:cond delay="0"/>
                                  </p:stCondLst>
                                  <p:childTnLst>
                                    <p:animMotion origin="layout" path="M -1.07736E-6 -1.77939E-6 L -1.07736E-6 0.09623 " pathEditMode="relative" rAng="0" ptsTypes="AA">
                                      <p:cBhvr>
                                        <p:cTn id="9" dur="700" spd="-100000" fill="hold"/>
                                        <p:tgtEl>
                                          <p:spTgt spid="309"/>
                                        </p:tgtEl>
                                        <p:attrNameLst>
                                          <p:attrName>ppt_x</p:attrName>
                                          <p:attrName>ppt_y</p:attrName>
                                        </p:attrNameLst>
                                      </p:cBhvr>
                                      <p:rCtr x="0" y="4812"/>
                                    </p:animMotion>
                                  </p:childTnLst>
                                </p:cTn>
                              </p:par>
                              <p:par>
                                <p:cTn id="10" presetID="1" presetClass="entr" presetSubtype="0" fill="hold" grpId="0" nodeType="withEffect">
                                  <p:stCondLst>
                                    <p:cond delay="50"/>
                                  </p:stCondLst>
                                  <p:childTnLst>
                                    <p:set>
                                      <p:cBhvr>
                                        <p:cTn id="11" dur="1" fill="hold">
                                          <p:stCondLst>
                                            <p:cond delay="499"/>
                                          </p:stCondLst>
                                        </p:cTn>
                                        <p:tgtEl>
                                          <p:spTgt spid="120"/>
                                        </p:tgtEl>
                                        <p:attrNameLst>
                                          <p:attrName>style.visibility</p:attrName>
                                        </p:attrNameLst>
                                      </p:cBhvr>
                                      <p:to>
                                        <p:strVal val="visible"/>
                                      </p:to>
                                    </p:set>
                                  </p:childTnLst>
                                </p:cTn>
                              </p:par>
                              <p:par>
                                <p:cTn id="12" presetID="6" presetClass="emph" presetSubtype="0" accel="100000" autoRev="1" fill="hold" grpId="1" nodeType="withEffect">
                                  <p:stCondLst>
                                    <p:cond delay="50"/>
                                  </p:stCondLst>
                                  <p:childTnLst>
                                    <p:animScale>
                                      <p:cBhvr>
                                        <p:cTn id="13" dur="500" fill="hold"/>
                                        <p:tgtEl>
                                          <p:spTgt spid="120"/>
                                        </p:tgtEl>
                                      </p:cBhvr>
                                      <p:by x="0" y="0"/>
                                    </p:animScale>
                                  </p:childTnLst>
                                </p:cTn>
                              </p:par>
                              <p:par>
                                <p:cTn id="14" presetID="1" presetClass="entr" presetSubtype="0" fill="hold" grpId="0" nodeType="withEffect">
                                  <p:stCondLst>
                                    <p:cond delay="50"/>
                                  </p:stCondLst>
                                  <p:childTnLst>
                                    <p:set>
                                      <p:cBhvr>
                                        <p:cTn id="15" dur="1" fill="hold">
                                          <p:stCondLst>
                                            <p:cond delay="499"/>
                                          </p:stCondLst>
                                        </p:cTn>
                                        <p:tgtEl>
                                          <p:spTgt spid="338"/>
                                        </p:tgtEl>
                                        <p:attrNameLst>
                                          <p:attrName>style.visibility</p:attrName>
                                        </p:attrNameLst>
                                      </p:cBhvr>
                                      <p:to>
                                        <p:strVal val="visible"/>
                                      </p:to>
                                    </p:set>
                                  </p:childTnLst>
                                </p:cTn>
                              </p:par>
                              <p:par>
                                <p:cTn id="16" presetID="6" presetClass="emph" presetSubtype="0" accel="100000" autoRev="1" fill="hold" grpId="1" nodeType="withEffect">
                                  <p:stCondLst>
                                    <p:cond delay="50"/>
                                  </p:stCondLst>
                                  <p:childTnLst>
                                    <p:animScale>
                                      <p:cBhvr>
                                        <p:cTn id="17" dur="500" fill="hold"/>
                                        <p:tgtEl>
                                          <p:spTgt spid="338"/>
                                        </p:tgtEl>
                                      </p:cBhvr>
                                      <p:by x="0" y="0"/>
                                    </p:animScale>
                                  </p:childTnLst>
                                </p:cTn>
                              </p:par>
                              <p:par>
                                <p:cTn id="18" presetID="1" presetClass="entr" presetSubtype="0" fill="hold" grpId="0" nodeType="withEffect">
                                  <p:stCondLst>
                                    <p:cond delay="50"/>
                                  </p:stCondLst>
                                  <p:childTnLst>
                                    <p:set>
                                      <p:cBhvr>
                                        <p:cTn id="19" dur="1" fill="hold">
                                          <p:stCondLst>
                                            <p:cond delay="499"/>
                                          </p:stCondLst>
                                        </p:cTn>
                                        <p:tgtEl>
                                          <p:spTgt spid="337"/>
                                        </p:tgtEl>
                                        <p:attrNameLst>
                                          <p:attrName>style.visibility</p:attrName>
                                        </p:attrNameLst>
                                      </p:cBhvr>
                                      <p:to>
                                        <p:strVal val="visible"/>
                                      </p:to>
                                    </p:set>
                                  </p:childTnLst>
                                </p:cTn>
                              </p:par>
                              <p:par>
                                <p:cTn id="20" presetID="6" presetClass="emph" presetSubtype="0" accel="100000" autoRev="1" fill="hold" grpId="1" nodeType="withEffect">
                                  <p:stCondLst>
                                    <p:cond delay="50"/>
                                  </p:stCondLst>
                                  <p:childTnLst>
                                    <p:animScale>
                                      <p:cBhvr>
                                        <p:cTn id="21" dur="500" fill="hold"/>
                                        <p:tgtEl>
                                          <p:spTgt spid="337"/>
                                        </p:tgtEl>
                                      </p:cBhvr>
                                      <p:by x="0" y="0"/>
                                    </p:animScale>
                                  </p:childTnLst>
                                </p:cTn>
                              </p:par>
                              <p:par>
                                <p:cTn id="22" presetID="1" presetClass="entr" presetSubtype="0" fill="hold" grpId="0" nodeType="withEffect">
                                  <p:stCondLst>
                                    <p:cond delay="50"/>
                                  </p:stCondLst>
                                  <p:childTnLst>
                                    <p:set>
                                      <p:cBhvr>
                                        <p:cTn id="23" dur="1" fill="hold">
                                          <p:stCondLst>
                                            <p:cond delay="499"/>
                                          </p:stCondLst>
                                        </p:cTn>
                                        <p:tgtEl>
                                          <p:spTgt spid="339"/>
                                        </p:tgtEl>
                                        <p:attrNameLst>
                                          <p:attrName>style.visibility</p:attrName>
                                        </p:attrNameLst>
                                      </p:cBhvr>
                                      <p:to>
                                        <p:strVal val="visible"/>
                                      </p:to>
                                    </p:set>
                                  </p:childTnLst>
                                </p:cTn>
                              </p:par>
                              <p:par>
                                <p:cTn id="24" presetID="6" presetClass="emph" presetSubtype="0" accel="100000" autoRev="1" fill="hold" grpId="1" nodeType="withEffect">
                                  <p:stCondLst>
                                    <p:cond delay="50"/>
                                  </p:stCondLst>
                                  <p:childTnLst>
                                    <p:animScale>
                                      <p:cBhvr>
                                        <p:cTn id="25" dur="500" fill="hold"/>
                                        <p:tgtEl>
                                          <p:spTgt spid="339"/>
                                        </p:tgtEl>
                                      </p:cBhvr>
                                      <p:by x="0" y="0"/>
                                    </p:animScale>
                                  </p:childTnLst>
                                </p:cTn>
                              </p:par>
                              <p:par>
                                <p:cTn id="26" presetID="1" presetClass="entr" presetSubtype="0" fill="hold" grpId="0" nodeType="withEffect">
                                  <p:stCondLst>
                                    <p:cond delay="50"/>
                                  </p:stCondLst>
                                  <p:childTnLst>
                                    <p:set>
                                      <p:cBhvr>
                                        <p:cTn id="27" dur="1" fill="hold">
                                          <p:stCondLst>
                                            <p:cond delay="499"/>
                                          </p:stCondLst>
                                        </p:cTn>
                                        <p:tgtEl>
                                          <p:spTgt spid="358"/>
                                        </p:tgtEl>
                                        <p:attrNameLst>
                                          <p:attrName>style.visibility</p:attrName>
                                        </p:attrNameLst>
                                      </p:cBhvr>
                                      <p:to>
                                        <p:strVal val="visible"/>
                                      </p:to>
                                    </p:set>
                                  </p:childTnLst>
                                </p:cTn>
                              </p:par>
                              <p:par>
                                <p:cTn id="28" presetID="6" presetClass="emph" presetSubtype="0" accel="100000" autoRev="1" fill="hold" grpId="1" nodeType="withEffect">
                                  <p:stCondLst>
                                    <p:cond delay="50"/>
                                  </p:stCondLst>
                                  <p:childTnLst>
                                    <p:animScale>
                                      <p:cBhvr>
                                        <p:cTn id="29" dur="500" fill="hold"/>
                                        <p:tgtEl>
                                          <p:spTgt spid="358"/>
                                        </p:tgtEl>
                                      </p:cBhvr>
                                      <p:by x="0" y="0"/>
                                    </p:animScale>
                                  </p:childTnLst>
                                </p:cTn>
                              </p:par>
                              <p:par>
                                <p:cTn id="30" presetID="1" presetClass="entr" presetSubtype="0" fill="hold" grpId="0" nodeType="withEffect">
                                  <p:stCondLst>
                                    <p:cond delay="50"/>
                                  </p:stCondLst>
                                  <p:childTnLst>
                                    <p:set>
                                      <p:cBhvr>
                                        <p:cTn id="31" dur="1" fill="hold">
                                          <p:stCondLst>
                                            <p:cond delay="499"/>
                                          </p:stCondLst>
                                        </p:cTn>
                                        <p:tgtEl>
                                          <p:spTgt spid="355"/>
                                        </p:tgtEl>
                                        <p:attrNameLst>
                                          <p:attrName>style.visibility</p:attrName>
                                        </p:attrNameLst>
                                      </p:cBhvr>
                                      <p:to>
                                        <p:strVal val="visible"/>
                                      </p:to>
                                    </p:set>
                                  </p:childTnLst>
                                </p:cTn>
                              </p:par>
                              <p:par>
                                <p:cTn id="32" presetID="6" presetClass="emph" presetSubtype="0" accel="100000" autoRev="1" fill="hold" grpId="1" nodeType="withEffect">
                                  <p:stCondLst>
                                    <p:cond delay="50"/>
                                  </p:stCondLst>
                                  <p:childTnLst>
                                    <p:animScale>
                                      <p:cBhvr>
                                        <p:cTn id="33" dur="500" fill="hold"/>
                                        <p:tgtEl>
                                          <p:spTgt spid="355"/>
                                        </p:tgtEl>
                                      </p:cBhvr>
                                      <p:by x="0" y="0"/>
                                    </p:animScale>
                                  </p:childTnLst>
                                </p:cTn>
                              </p:par>
                              <p:par>
                                <p:cTn id="34" presetID="1" presetClass="entr" presetSubtype="0" fill="hold" grpId="0" nodeType="withEffect">
                                  <p:stCondLst>
                                    <p:cond delay="50"/>
                                  </p:stCondLst>
                                  <p:childTnLst>
                                    <p:set>
                                      <p:cBhvr>
                                        <p:cTn id="35" dur="1" fill="hold">
                                          <p:stCondLst>
                                            <p:cond delay="499"/>
                                          </p:stCondLst>
                                        </p:cTn>
                                        <p:tgtEl>
                                          <p:spTgt spid="354"/>
                                        </p:tgtEl>
                                        <p:attrNameLst>
                                          <p:attrName>style.visibility</p:attrName>
                                        </p:attrNameLst>
                                      </p:cBhvr>
                                      <p:to>
                                        <p:strVal val="visible"/>
                                      </p:to>
                                    </p:set>
                                  </p:childTnLst>
                                </p:cTn>
                              </p:par>
                              <p:par>
                                <p:cTn id="36" presetID="6" presetClass="emph" presetSubtype="0" accel="100000" autoRev="1" fill="hold" grpId="1" nodeType="withEffect">
                                  <p:stCondLst>
                                    <p:cond delay="50"/>
                                  </p:stCondLst>
                                  <p:childTnLst>
                                    <p:animScale>
                                      <p:cBhvr>
                                        <p:cTn id="37" dur="500" fill="hold"/>
                                        <p:tgtEl>
                                          <p:spTgt spid="354"/>
                                        </p:tgtEl>
                                      </p:cBhvr>
                                      <p:by x="0" y="0"/>
                                    </p:animScale>
                                  </p:childTnLst>
                                </p:cTn>
                              </p:par>
                              <p:par>
                                <p:cTn id="38" presetID="1" presetClass="entr" presetSubtype="0" fill="hold" grpId="0" nodeType="withEffect">
                                  <p:stCondLst>
                                    <p:cond delay="50"/>
                                  </p:stCondLst>
                                  <p:childTnLst>
                                    <p:set>
                                      <p:cBhvr>
                                        <p:cTn id="39" dur="1" fill="hold">
                                          <p:stCondLst>
                                            <p:cond delay="499"/>
                                          </p:stCondLst>
                                        </p:cTn>
                                        <p:tgtEl>
                                          <p:spTgt spid="353"/>
                                        </p:tgtEl>
                                        <p:attrNameLst>
                                          <p:attrName>style.visibility</p:attrName>
                                        </p:attrNameLst>
                                      </p:cBhvr>
                                      <p:to>
                                        <p:strVal val="visible"/>
                                      </p:to>
                                    </p:set>
                                  </p:childTnLst>
                                </p:cTn>
                              </p:par>
                              <p:par>
                                <p:cTn id="40" presetID="6" presetClass="emph" presetSubtype="0" accel="100000" autoRev="1" fill="hold" grpId="1" nodeType="withEffect">
                                  <p:stCondLst>
                                    <p:cond delay="50"/>
                                  </p:stCondLst>
                                  <p:childTnLst>
                                    <p:animScale>
                                      <p:cBhvr>
                                        <p:cTn id="41" dur="500" fill="hold"/>
                                        <p:tgtEl>
                                          <p:spTgt spid="353"/>
                                        </p:tgtEl>
                                      </p:cBhvr>
                                      <p:by x="0" y="0"/>
                                    </p:animScale>
                                  </p:childTnLst>
                                </p:cTn>
                              </p:par>
                              <p:par>
                                <p:cTn id="42" presetID="1" presetClass="entr" presetSubtype="0" fill="hold" grpId="0" nodeType="withEffect">
                                  <p:stCondLst>
                                    <p:cond delay="50"/>
                                  </p:stCondLst>
                                  <p:childTnLst>
                                    <p:set>
                                      <p:cBhvr>
                                        <p:cTn id="43" dur="1" fill="hold">
                                          <p:stCondLst>
                                            <p:cond delay="499"/>
                                          </p:stCondLst>
                                        </p:cTn>
                                        <p:tgtEl>
                                          <p:spTgt spid="121"/>
                                        </p:tgtEl>
                                        <p:attrNameLst>
                                          <p:attrName>style.visibility</p:attrName>
                                        </p:attrNameLst>
                                      </p:cBhvr>
                                      <p:to>
                                        <p:strVal val="visible"/>
                                      </p:to>
                                    </p:set>
                                  </p:childTnLst>
                                </p:cTn>
                              </p:par>
                              <p:par>
                                <p:cTn id="44" presetID="6" presetClass="emph" presetSubtype="0" accel="100000" autoRev="1" fill="hold" grpId="1" nodeType="withEffect">
                                  <p:stCondLst>
                                    <p:cond delay="50"/>
                                  </p:stCondLst>
                                  <p:childTnLst>
                                    <p:animScale>
                                      <p:cBhvr>
                                        <p:cTn id="45" dur="500" fill="hold"/>
                                        <p:tgtEl>
                                          <p:spTgt spid="121"/>
                                        </p:tgtEl>
                                      </p:cBhvr>
                                      <p:by x="0" y="0"/>
                                    </p:animScale>
                                  </p:childTnLst>
                                </p:cTn>
                              </p:par>
                              <p:par>
                                <p:cTn id="46" presetID="1" presetClass="entr" presetSubtype="0" fill="hold" grpId="0" nodeType="withEffect">
                                  <p:stCondLst>
                                    <p:cond delay="50"/>
                                  </p:stCondLst>
                                  <p:childTnLst>
                                    <p:set>
                                      <p:cBhvr>
                                        <p:cTn id="47" dur="1" fill="hold">
                                          <p:stCondLst>
                                            <p:cond delay="499"/>
                                          </p:stCondLst>
                                        </p:cTn>
                                        <p:tgtEl>
                                          <p:spTgt spid="351"/>
                                        </p:tgtEl>
                                        <p:attrNameLst>
                                          <p:attrName>style.visibility</p:attrName>
                                        </p:attrNameLst>
                                      </p:cBhvr>
                                      <p:to>
                                        <p:strVal val="visible"/>
                                      </p:to>
                                    </p:set>
                                  </p:childTnLst>
                                </p:cTn>
                              </p:par>
                              <p:par>
                                <p:cTn id="48" presetID="6" presetClass="emph" presetSubtype="0" accel="100000" autoRev="1" fill="hold" grpId="1" nodeType="withEffect">
                                  <p:stCondLst>
                                    <p:cond delay="50"/>
                                  </p:stCondLst>
                                  <p:childTnLst>
                                    <p:animScale>
                                      <p:cBhvr>
                                        <p:cTn id="49" dur="500" fill="hold"/>
                                        <p:tgtEl>
                                          <p:spTgt spid="351"/>
                                        </p:tgtEl>
                                      </p:cBhvr>
                                      <p:by x="0" y="0"/>
                                    </p:animScale>
                                  </p:childTnLst>
                                </p:cTn>
                              </p:par>
                              <p:par>
                                <p:cTn id="50" presetID="1" presetClass="entr" presetSubtype="0" fill="hold" grpId="0" nodeType="withEffect">
                                  <p:stCondLst>
                                    <p:cond delay="50"/>
                                  </p:stCondLst>
                                  <p:childTnLst>
                                    <p:set>
                                      <p:cBhvr>
                                        <p:cTn id="51" dur="1" fill="hold">
                                          <p:stCondLst>
                                            <p:cond delay="499"/>
                                          </p:stCondLst>
                                        </p:cTn>
                                        <p:tgtEl>
                                          <p:spTgt spid="352"/>
                                        </p:tgtEl>
                                        <p:attrNameLst>
                                          <p:attrName>style.visibility</p:attrName>
                                        </p:attrNameLst>
                                      </p:cBhvr>
                                      <p:to>
                                        <p:strVal val="visible"/>
                                      </p:to>
                                    </p:set>
                                  </p:childTnLst>
                                </p:cTn>
                              </p:par>
                              <p:par>
                                <p:cTn id="52" presetID="6" presetClass="emph" presetSubtype="0" accel="100000" autoRev="1" fill="hold" grpId="1" nodeType="withEffect">
                                  <p:stCondLst>
                                    <p:cond delay="50"/>
                                  </p:stCondLst>
                                  <p:childTnLst>
                                    <p:animScale>
                                      <p:cBhvr>
                                        <p:cTn id="53" dur="500" fill="hold"/>
                                        <p:tgtEl>
                                          <p:spTgt spid="352"/>
                                        </p:tgtEl>
                                      </p:cBhvr>
                                      <p:by x="0" y="0"/>
                                    </p:animScale>
                                  </p:childTnLst>
                                </p:cTn>
                              </p:par>
                              <p:par>
                                <p:cTn id="54" presetID="1" presetClass="entr" presetSubtype="0" fill="hold" grpId="0" nodeType="withEffect">
                                  <p:stCondLst>
                                    <p:cond delay="50"/>
                                  </p:stCondLst>
                                  <p:childTnLst>
                                    <p:set>
                                      <p:cBhvr>
                                        <p:cTn id="55" dur="1" fill="hold">
                                          <p:stCondLst>
                                            <p:cond delay="499"/>
                                          </p:stCondLst>
                                        </p:cTn>
                                        <p:tgtEl>
                                          <p:spTgt spid="357"/>
                                        </p:tgtEl>
                                        <p:attrNameLst>
                                          <p:attrName>style.visibility</p:attrName>
                                        </p:attrNameLst>
                                      </p:cBhvr>
                                      <p:to>
                                        <p:strVal val="visible"/>
                                      </p:to>
                                    </p:set>
                                  </p:childTnLst>
                                </p:cTn>
                              </p:par>
                              <p:par>
                                <p:cTn id="56" presetID="6" presetClass="emph" presetSubtype="0" accel="100000" autoRev="1" fill="hold" grpId="1" nodeType="withEffect">
                                  <p:stCondLst>
                                    <p:cond delay="50"/>
                                  </p:stCondLst>
                                  <p:childTnLst>
                                    <p:animScale>
                                      <p:cBhvr>
                                        <p:cTn id="57" dur="500" fill="hold"/>
                                        <p:tgtEl>
                                          <p:spTgt spid="357"/>
                                        </p:tgtEl>
                                      </p:cBhvr>
                                      <p:by x="0" y="0"/>
                                    </p:animScale>
                                  </p:childTnLst>
                                </p:cTn>
                              </p:par>
                              <p:par>
                                <p:cTn id="58" presetID="1" presetClass="entr" presetSubtype="0" fill="hold" grpId="0" nodeType="withEffect">
                                  <p:stCondLst>
                                    <p:cond delay="50"/>
                                  </p:stCondLst>
                                  <p:childTnLst>
                                    <p:set>
                                      <p:cBhvr>
                                        <p:cTn id="59" dur="1" fill="hold">
                                          <p:stCondLst>
                                            <p:cond delay="499"/>
                                          </p:stCondLst>
                                        </p:cTn>
                                        <p:tgtEl>
                                          <p:spTgt spid="350"/>
                                        </p:tgtEl>
                                        <p:attrNameLst>
                                          <p:attrName>style.visibility</p:attrName>
                                        </p:attrNameLst>
                                      </p:cBhvr>
                                      <p:to>
                                        <p:strVal val="visible"/>
                                      </p:to>
                                    </p:set>
                                  </p:childTnLst>
                                </p:cTn>
                              </p:par>
                              <p:par>
                                <p:cTn id="60" presetID="6" presetClass="emph" presetSubtype="0" accel="100000" autoRev="1" fill="hold" grpId="1" nodeType="withEffect">
                                  <p:stCondLst>
                                    <p:cond delay="50"/>
                                  </p:stCondLst>
                                  <p:childTnLst>
                                    <p:animScale>
                                      <p:cBhvr>
                                        <p:cTn id="61" dur="500" fill="hold"/>
                                        <p:tgtEl>
                                          <p:spTgt spid="350"/>
                                        </p:tgtEl>
                                      </p:cBhvr>
                                      <p:by x="0" y="0"/>
                                    </p:animScale>
                                  </p:childTnLst>
                                </p:cTn>
                              </p:par>
                              <p:par>
                                <p:cTn id="62" presetID="1" presetClass="entr" presetSubtype="0" fill="hold" grpId="0" nodeType="withEffect">
                                  <p:stCondLst>
                                    <p:cond delay="50"/>
                                  </p:stCondLst>
                                  <p:childTnLst>
                                    <p:set>
                                      <p:cBhvr>
                                        <p:cTn id="63" dur="1" fill="hold">
                                          <p:stCondLst>
                                            <p:cond delay="499"/>
                                          </p:stCondLst>
                                        </p:cTn>
                                        <p:tgtEl>
                                          <p:spTgt spid="349"/>
                                        </p:tgtEl>
                                        <p:attrNameLst>
                                          <p:attrName>style.visibility</p:attrName>
                                        </p:attrNameLst>
                                      </p:cBhvr>
                                      <p:to>
                                        <p:strVal val="visible"/>
                                      </p:to>
                                    </p:set>
                                  </p:childTnLst>
                                </p:cTn>
                              </p:par>
                              <p:par>
                                <p:cTn id="64" presetID="6" presetClass="emph" presetSubtype="0" accel="100000" autoRev="1" fill="hold" grpId="1" nodeType="withEffect">
                                  <p:stCondLst>
                                    <p:cond delay="50"/>
                                  </p:stCondLst>
                                  <p:childTnLst>
                                    <p:animScale>
                                      <p:cBhvr>
                                        <p:cTn id="65" dur="500" fill="hold"/>
                                        <p:tgtEl>
                                          <p:spTgt spid="349"/>
                                        </p:tgtEl>
                                      </p:cBhvr>
                                      <p:by x="0" y="0"/>
                                    </p:animScale>
                                  </p:childTnLst>
                                </p:cTn>
                              </p:par>
                              <p:par>
                                <p:cTn id="66" presetID="1" presetClass="entr" presetSubtype="0" fill="hold" grpId="0" nodeType="withEffect">
                                  <p:stCondLst>
                                    <p:cond delay="50"/>
                                  </p:stCondLst>
                                  <p:childTnLst>
                                    <p:set>
                                      <p:cBhvr>
                                        <p:cTn id="67" dur="1" fill="hold">
                                          <p:stCondLst>
                                            <p:cond delay="499"/>
                                          </p:stCondLst>
                                        </p:cTn>
                                        <p:tgtEl>
                                          <p:spTgt spid="348"/>
                                        </p:tgtEl>
                                        <p:attrNameLst>
                                          <p:attrName>style.visibility</p:attrName>
                                        </p:attrNameLst>
                                      </p:cBhvr>
                                      <p:to>
                                        <p:strVal val="visible"/>
                                      </p:to>
                                    </p:set>
                                  </p:childTnLst>
                                </p:cTn>
                              </p:par>
                              <p:par>
                                <p:cTn id="68" presetID="6" presetClass="emph" presetSubtype="0" accel="100000" autoRev="1" fill="hold" grpId="1" nodeType="withEffect">
                                  <p:stCondLst>
                                    <p:cond delay="50"/>
                                  </p:stCondLst>
                                  <p:childTnLst>
                                    <p:animScale>
                                      <p:cBhvr>
                                        <p:cTn id="69" dur="500" fill="hold"/>
                                        <p:tgtEl>
                                          <p:spTgt spid="348"/>
                                        </p:tgtEl>
                                      </p:cBhvr>
                                      <p:by x="0" y="0"/>
                                    </p:animScale>
                                  </p:childTnLst>
                                </p:cTn>
                              </p:par>
                              <p:par>
                                <p:cTn id="70" presetID="1" presetClass="entr" presetSubtype="0" fill="hold" grpId="0" nodeType="withEffect">
                                  <p:stCondLst>
                                    <p:cond delay="50"/>
                                  </p:stCondLst>
                                  <p:childTnLst>
                                    <p:set>
                                      <p:cBhvr>
                                        <p:cTn id="71" dur="1" fill="hold">
                                          <p:stCondLst>
                                            <p:cond delay="499"/>
                                          </p:stCondLst>
                                        </p:cTn>
                                        <p:tgtEl>
                                          <p:spTgt spid="347"/>
                                        </p:tgtEl>
                                        <p:attrNameLst>
                                          <p:attrName>style.visibility</p:attrName>
                                        </p:attrNameLst>
                                      </p:cBhvr>
                                      <p:to>
                                        <p:strVal val="visible"/>
                                      </p:to>
                                    </p:set>
                                  </p:childTnLst>
                                </p:cTn>
                              </p:par>
                              <p:par>
                                <p:cTn id="72" presetID="6" presetClass="emph" presetSubtype="0" accel="100000" autoRev="1" fill="hold" grpId="1" nodeType="withEffect">
                                  <p:stCondLst>
                                    <p:cond delay="50"/>
                                  </p:stCondLst>
                                  <p:childTnLst>
                                    <p:animScale>
                                      <p:cBhvr>
                                        <p:cTn id="73" dur="500" fill="hold"/>
                                        <p:tgtEl>
                                          <p:spTgt spid="347"/>
                                        </p:tgtEl>
                                      </p:cBhvr>
                                      <p:by x="0" y="0"/>
                                    </p:animScale>
                                  </p:childTnLst>
                                </p:cTn>
                              </p:par>
                              <p:par>
                                <p:cTn id="74" presetID="1" presetClass="entr" presetSubtype="0" fill="hold" grpId="0" nodeType="withEffect">
                                  <p:stCondLst>
                                    <p:cond delay="50"/>
                                  </p:stCondLst>
                                  <p:childTnLst>
                                    <p:set>
                                      <p:cBhvr>
                                        <p:cTn id="75" dur="1" fill="hold">
                                          <p:stCondLst>
                                            <p:cond delay="499"/>
                                          </p:stCondLst>
                                        </p:cTn>
                                        <p:tgtEl>
                                          <p:spTgt spid="356"/>
                                        </p:tgtEl>
                                        <p:attrNameLst>
                                          <p:attrName>style.visibility</p:attrName>
                                        </p:attrNameLst>
                                      </p:cBhvr>
                                      <p:to>
                                        <p:strVal val="visible"/>
                                      </p:to>
                                    </p:set>
                                  </p:childTnLst>
                                </p:cTn>
                              </p:par>
                              <p:par>
                                <p:cTn id="76" presetID="6" presetClass="emph" presetSubtype="0" accel="100000" autoRev="1" fill="hold" grpId="1" nodeType="withEffect">
                                  <p:stCondLst>
                                    <p:cond delay="50"/>
                                  </p:stCondLst>
                                  <p:childTnLst>
                                    <p:animScale>
                                      <p:cBhvr>
                                        <p:cTn id="77" dur="500" fill="hold"/>
                                        <p:tgtEl>
                                          <p:spTgt spid="356"/>
                                        </p:tgtEl>
                                      </p:cBhvr>
                                      <p:by x="0" y="0"/>
                                    </p:animScale>
                                  </p:childTnLst>
                                </p:cTn>
                              </p:par>
                              <p:par>
                                <p:cTn id="78" presetID="1" presetClass="entr" presetSubtype="0" fill="hold" grpId="0" nodeType="withEffect">
                                  <p:stCondLst>
                                    <p:cond delay="50"/>
                                  </p:stCondLst>
                                  <p:childTnLst>
                                    <p:set>
                                      <p:cBhvr>
                                        <p:cTn id="79" dur="1" fill="hold">
                                          <p:stCondLst>
                                            <p:cond delay="499"/>
                                          </p:stCondLst>
                                        </p:cTn>
                                        <p:tgtEl>
                                          <p:spTgt spid="345"/>
                                        </p:tgtEl>
                                        <p:attrNameLst>
                                          <p:attrName>style.visibility</p:attrName>
                                        </p:attrNameLst>
                                      </p:cBhvr>
                                      <p:to>
                                        <p:strVal val="visible"/>
                                      </p:to>
                                    </p:set>
                                  </p:childTnLst>
                                </p:cTn>
                              </p:par>
                              <p:par>
                                <p:cTn id="80" presetID="6" presetClass="emph" presetSubtype="0" accel="100000" autoRev="1" fill="hold" grpId="1" nodeType="withEffect">
                                  <p:stCondLst>
                                    <p:cond delay="50"/>
                                  </p:stCondLst>
                                  <p:childTnLst>
                                    <p:animScale>
                                      <p:cBhvr>
                                        <p:cTn id="81" dur="500" fill="hold"/>
                                        <p:tgtEl>
                                          <p:spTgt spid="345"/>
                                        </p:tgtEl>
                                      </p:cBhvr>
                                      <p:by x="0" y="0"/>
                                    </p:animScale>
                                  </p:childTnLst>
                                </p:cTn>
                              </p:par>
                              <p:par>
                                <p:cTn id="82" presetID="1" presetClass="entr" presetSubtype="0" fill="hold" grpId="0" nodeType="withEffect">
                                  <p:stCondLst>
                                    <p:cond delay="50"/>
                                  </p:stCondLst>
                                  <p:childTnLst>
                                    <p:set>
                                      <p:cBhvr>
                                        <p:cTn id="83" dur="1" fill="hold">
                                          <p:stCondLst>
                                            <p:cond delay="499"/>
                                          </p:stCondLst>
                                        </p:cTn>
                                        <p:tgtEl>
                                          <p:spTgt spid="344"/>
                                        </p:tgtEl>
                                        <p:attrNameLst>
                                          <p:attrName>style.visibility</p:attrName>
                                        </p:attrNameLst>
                                      </p:cBhvr>
                                      <p:to>
                                        <p:strVal val="visible"/>
                                      </p:to>
                                    </p:set>
                                  </p:childTnLst>
                                </p:cTn>
                              </p:par>
                              <p:par>
                                <p:cTn id="84" presetID="6" presetClass="emph" presetSubtype="0" accel="100000" autoRev="1" fill="hold" grpId="1" nodeType="withEffect">
                                  <p:stCondLst>
                                    <p:cond delay="50"/>
                                  </p:stCondLst>
                                  <p:childTnLst>
                                    <p:animScale>
                                      <p:cBhvr>
                                        <p:cTn id="85" dur="500" fill="hold"/>
                                        <p:tgtEl>
                                          <p:spTgt spid="344"/>
                                        </p:tgtEl>
                                      </p:cBhvr>
                                      <p:by x="0" y="0"/>
                                    </p:animScale>
                                  </p:childTnLst>
                                </p:cTn>
                              </p:par>
                              <p:par>
                                <p:cTn id="86" presetID="1" presetClass="entr" presetSubtype="0" fill="hold" grpId="0" nodeType="withEffect">
                                  <p:stCondLst>
                                    <p:cond delay="50"/>
                                  </p:stCondLst>
                                  <p:childTnLst>
                                    <p:set>
                                      <p:cBhvr>
                                        <p:cTn id="87" dur="1" fill="hold">
                                          <p:stCondLst>
                                            <p:cond delay="499"/>
                                          </p:stCondLst>
                                        </p:cTn>
                                        <p:tgtEl>
                                          <p:spTgt spid="343"/>
                                        </p:tgtEl>
                                        <p:attrNameLst>
                                          <p:attrName>style.visibility</p:attrName>
                                        </p:attrNameLst>
                                      </p:cBhvr>
                                      <p:to>
                                        <p:strVal val="visible"/>
                                      </p:to>
                                    </p:set>
                                  </p:childTnLst>
                                </p:cTn>
                              </p:par>
                              <p:par>
                                <p:cTn id="88" presetID="6" presetClass="emph" presetSubtype="0" accel="100000" autoRev="1" fill="hold" grpId="1" nodeType="withEffect">
                                  <p:stCondLst>
                                    <p:cond delay="50"/>
                                  </p:stCondLst>
                                  <p:childTnLst>
                                    <p:animScale>
                                      <p:cBhvr>
                                        <p:cTn id="89" dur="500" fill="hold"/>
                                        <p:tgtEl>
                                          <p:spTgt spid="343"/>
                                        </p:tgtEl>
                                      </p:cBhvr>
                                      <p:by x="0" y="0"/>
                                    </p:animScale>
                                  </p:childTnLst>
                                </p:cTn>
                              </p:par>
                              <p:par>
                                <p:cTn id="90" presetID="1" presetClass="entr" presetSubtype="0" fill="hold" grpId="0" nodeType="withEffect">
                                  <p:stCondLst>
                                    <p:cond delay="50"/>
                                  </p:stCondLst>
                                  <p:childTnLst>
                                    <p:set>
                                      <p:cBhvr>
                                        <p:cTn id="91" dur="1" fill="hold">
                                          <p:stCondLst>
                                            <p:cond delay="499"/>
                                          </p:stCondLst>
                                        </p:cTn>
                                        <p:tgtEl>
                                          <p:spTgt spid="342"/>
                                        </p:tgtEl>
                                        <p:attrNameLst>
                                          <p:attrName>style.visibility</p:attrName>
                                        </p:attrNameLst>
                                      </p:cBhvr>
                                      <p:to>
                                        <p:strVal val="visible"/>
                                      </p:to>
                                    </p:set>
                                  </p:childTnLst>
                                </p:cTn>
                              </p:par>
                              <p:par>
                                <p:cTn id="92" presetID="6" presetClass="emph" presetSubtype="0" accel="100000" autoRev="1" fill="hold" grpId="1" nodeType="withEffect">
                                  <p:stCondLst>
                                    <p:cond delay="50"/>
                                  </p:stCondLst>
                                  <p:childTnLst>
                                    <p:animScale>
                                      <p:cBhvr>
                                        <p:cTn id="93" dur="500" fill="hold"/>
                                        <p:tgtEl>
                                          <p:spTgt spid="342"/>
                                        </p:tgtEl>
                                      </p:cBhvr>
                                      <p:by x="0" y="0"/>
                                    </p:animScale>
                                  </p:childTnLst>
                                </p:cTn>
                              </p:par>
                              <p:par>
                                <p:cTn id="94" presetID="1" presetClass="entr" presetSubtype="0" fill="hold" grpId="0" nodeType="withEffect">
                                  <p:stCondLst>
                                    <p:cond delay="50"/>
                                  </p:stCondLst>
                                  <p:childTnLst>
                                    <p:set>
                                      <p:cBhvr>
                                        <p:cTn id="95" dur="1" fill="hold">
                                          <p:stCondLst>
                                            <p:cond delay="499"/>
                                          </p:stCondLst>
                                        </p:cTn>
                                        <p:tgtEl>
                                          <p:spTgt spid="341"/>
                                        </p:tgtEl>
                                        <p:attrNameLst>
                                          <p:attrName>style.visibility</p:attrName>
                                        </p:attrNameLst>
                                      </p:cBhvr>
                                      <p:to>
                                        <p:strVal val="visible"/>
                                      </p:to>
                                    </p:set>
                                  </p:childTnLst>
                                </p:cTn>
                              </p:par>
                              <p:par>
                                <p:cTn id="96" presetID="6" presetClass="emph" presetSubtype="0" accel="100000" autoRev="1" fill="hold" grpId="1" nodeType="withEffect">
                                  <p:stCondLst>
                                    <p:cond delay="50"/>
                                  </p:stCondLst>
                                  <p:childTnLst>
                                    <p:animScale>
                                      <p:cBhvr>
                                        <p:cTn id="97" dur="500" fill="hold"/>
                                        <p:tgtEl>
                                          <p:spTgt spid="341"/>
                                        </p:tgtEl>
                                      </p:cBhvr>
                                      <p:by x="0" y="0"/>
                                    </p:animScale>
                                  </p:childTnLst>
                                </p:cTn>
                              </p:par>
                              <p:par>
                                <p:cTn id="98" presetID="22" presetClass="entr" presetSubtype="4" fill="hold" nodeType="withEffect">
                                  <p:stCondLst>
                                    <p:cond delay="500"/>
                                  </p:stCondLst>
                                  <p:childTnLst>
                                    <p:set>
                                      <p:cBhvr>
                                        <p:cTn id="99" dur="1" fill="hold">
                                          <p:stCondLst>
                                            <p:cond delay="0"/>
                                          </p:stCondLst>
                                        </p:cTn>
                                        <p:tgtEl>
                                          <p:spTgt spid="308"/>
                                        </p:tgtEl>
                                        <p:attrNameLst>
                                          <p:attrName>style.visibility</p:attrName>
                                        </p:attrNameLst>
                                      </p:cBhvr>
                                      <p:to>
                                        <p:strVal val="visible"/>
                                      </p:to>
                                    </p:set>
                                    <p:animEffect transition="in" filter="wipe(down)">
                                      <p:cBhvr>
                                        <p:cTn id="100" dur="500"/>
                                        <p:tgtEl>
                                          <p:spTgt spid="308"/>
                                        </p:tgtEl>
                                      </p:cBhvr>
                                    </p:animEffect>
                                  </p:childTnLst>
                                </p:cTn>
                              </p:par>
                              <p:par>
                                <p:cTn id="101" presetID="22" presetClass="entr" presetSubtype="4" fill="hold" nodeType="withEffect">
                                  <p:stCondLst>
                                    <p:cond delay="500"/>
                                  </p:stCondLst>
                                  <p:childTnLst>
                                    <p:set>
                                      <p:cBhvr>
                                        <p:cTn id="102" dur="1" fill="hold">
                                          <p:stCondLst>
                                            <p:cond delay="0"/>
                                          </p:stCondLst>
                                        </p:cTn>
                                        <p:tgtEl>
                                          <p:spTgt spid="286"/>
                                        </p:tgtEl>
                                        <p:attrNameLst>
                                          <p:attrName>style.visibility</p:attrName>
                                        </p:attrNameLst>
                                      </p:cBhvr>
                                      <p:to>
                                        <p:strVal val="visible"/>
                                      </p:to>
                                    </p:set>
                                    <p:animEffect transition="in" filter="wipe(down)">
                                      <p:cBhvr>
                                        <p:cTn id="103" dur="500"/>
                                        <p:tgtEl>
                                          <p:spTgt spid="286"/>
                                        </p:tgtEl>
                                      </p:cBhvr>
                                    </p:animEffect>
                                  </p:childTnLst>
                                </p:cTn>
                              </p:par>
                              <p:par>
                                <p:cTn id="104" presetID="22" presetClass="entr" presetSubtype="4" fill="hold" nodeType="withEffect">
                                  <p:stCondLst>
                                    <p:cond delay="500"/>
                                  </p:stCondLst>
                                  <p:childTnLst>
                                    <p:set>
                                      <p:cBhvr>
                                        <p:cTn id="105" dur="1" fill="hold">
                                          <p:stCondLst>
                                            <p:cond delay="0"/>
                                          </p:stCondLst>
                                        </p:cTn>
                                        <p:tgtEl>
                                          <p:spTgt spid="285"/>
                                        </p:tgtEl>
                                        <p:attrNameLst>
                                          <p:attrName>style.visibility</p:attrName>
                                        </p:attrNameLst>
                                      </p:cBhvr>
                                      <p:to>
                                        <p:strVal val="visible"/>
                                      </p:to>
                                    </p:set>
                                    <p:animEffect transition="in" filter="wipe(down)">
                                      <p:cBhvr>
                                        <p:cTn id="106" dur="500"/>
                                        <p:tgtEl>
                                          <p:spTgt spid="285"/>
                                        </p:tgtEl>
                                      </p:cBhvr>
                                    </p:animEffect>
                                  </p:childTnLst>
                                </p:cTn>
                              </p:par>
                              <p:par>
                                <p:cTn id="107" presetID="22" presetClass="entr" presetSubtype="4" fill="hold" nodeType="withEffect">
                                  <p:stCondLst>
                                    <p:cond delay="500"/>
                                  </p:stCondLst>
                                  <p:childTnLst>
                                    <p:set>
                                      <p:cBhvr>
                                        <p:cTn id="108" dur="1" fill="hold">
                                          <p:stCondLst>
                                            <p:cond delay="0"/>
                                          </p:stCondLst>
                                        </p:cTn>
                                        <p:tgtEl>
                                          <p:spTgt spid="293"/>
                                        </p:tgtEl>
                                        <p:attrNameLst>
                                          <p:attrName>style.visibility</p:attrName>
                                        </p:attrNameLst>
                                      </p:cBhvr>
                                      <p:to>
                                        <p:strVal val="visible"/>
                                      </p:to>
                                    </p:set>
                                    <p:animEffect transition="in" filter="wipe(down)">
                                      <p:cBhvr>
                                        <p:cTn id="109" dur="500"/>
                                        <p:tgtEl>
                                          <p:spTgt spid="293"/>
                                        </p:tgtEl>
                                      </p:cBhvr>
                                    </p:animEffect>
                                  </p:childTnLst>
                                </p:cTn>
                              </p:par>
                              <p:par>
                                <p:cTn id="110" presetID="22" presetClass="entr" presetSubtype="8" fill="hold" nodeType="withEffect">
                                  <p:stCondLst>
                                    <p:cond delay="500"/>
                                  </p:stCondLst>
                                  <p:childTnLst>
                                    <p:set>
                                      <p:cBhvr>
                                        <p:cTn id="111" dur="1" fill="hold">
                                          <p:stCondLst>
                                            <p:cond delay="0"/>
                                          </p:stCondLst>
                                        </p:cTn>
                                        <p:tgtEl>
                                          <p:spTgt spid="280"/>
                                        </p:tgtEl>
                                        <p:attrNameLst>
                                          <p:attrName>style.visibility</p:attrName>
                                        </p:attrNameLst>
                                      </p:cBhvr>
                                      <p:to>
                                        <p:strVal val="visible"/>
                                      </p:to>
                                    </p:set>
                                    <p:animEffect transition="in" filter="wipe(left)">
                                      <p:cBhvr>
                                        <p:cTn id="112" dur="500"/>
                                        <p:tgtEl>
                                          <p:spTgt spid="280"/>
                                        </p:tgtEl>
                                      </p:cBhvr>
                                    </p:animEffect>
                                  </p:childTnLst>
                                </p:cTn>
                              </p:par>
                              <p:par>
                                <p:cTn id="113" presetID="22" presetClass="entr" presetSubtype="8" fill="hold" nodeType="withEffect">
                                  <p:stCondLst>
                                    <p:cond delay="500"/>
                                  </p:stCondLst>
                                  <p:childTnLst>
                                    <p:set>
                                      <p:cBhvr>
                                        <p:cTn id="114" dur="1" fill="hold">
                                          <p:stCondLst>
                                            <p:cond delay="0"/>
                                          </p:stCondLst>
                                        </p:cTn>
                                        <p:tgtEl>
                                          <p:spTgt spid="295"/>
                                        </p:tgtEl>
                                        <p:attrNameLst>
                                          <p:attrName>style.visibility</p:attrName>
                                        </p:attrNameLst>
                                      </p:cBhvr>
                                      <p:to>
                                        <p:strVal val="visible"/>
                                      </p:to>
                                    </p:set>
                                    <p:animEffect transition="in" filter="wipe(left)">
                                      <p:cBhvr>
                                        <p:cTn id="115" dur="500"/>
                                        <p:tgtEl>
                                          <p:spTgt spid="295"/>
                                        </p:tgtEl>
                                      </p:cBhvr>
                                    </p:animEffect>
                                  </p:childTnLst>
                                </p:cTn>
                              </p:par>
                              <p:par>
                                <p:cTn id="116" presetID="22" presetClass="entr" presetSubtype="8" fill="hold" nodeType="withEffect">
                                  <p:stCondLst>
                                    <p:cond delay="500"/>
                                  </p:stCondLst>
                                  <p:childTnLst>
                                    <p:set>
                                      <p:cBhvr>
                                        <p:cTn id="117" dur="1" fill="hold">
                                          <p:stCondLst>
                                            <p:cond delay="0"/>
                                          </p:stCondLst>
                                        </p:cTn>
                                        <p:tgtEl>
                                          <p:spTgt spid="283"/>
                                        </p:tgtEl>
                                        <p:attrNameLst>
                                          <p:attrName>style.visibility</p:attrName>
                                        </p:attrNameLst>
                                      </p:cBhvr>
                                      <p:to>
                                        <p:strVal val="visible"/>
                                      </p:to>
                                    </p:set>
                                    <p:animEffect transition="in" filter="wipe(left)">
                                      <p:cBhvr>
                                        <p:cTn id="118" dur="500"/>
                                        <p:tgtEl>
                                          <p:spTgt spid="283"/>
                                        </p:tgtEl>
                                      </p:cBhvr>
                                    </p:animEffect>
                                  </p:childTnLst>
                                </p:cTn>
                              </p:par>
                              <p:par>
                                <p:cTn id="119" presetID="22" presetClass="entr" presetSubtype="8" fill="hold" nodeType="withEffect">
                                  <p:stCondLst>
                                    <p:cond delay="500"/>
                                  </p:stCondLst>
                                  <p:childTnLst>
                                    <p:set>
                                      <p:cBhvr>
                                        <p:cTn id="120" dur="1" fill="hold">
                                          <p:stCondLst>
                                            <p:cond delay="0"/>
                                          </p:stCondLst>
                                        </p:cTn>
                                        <p:tgtEl>
                                          <p:spTgt spid="249"/>
                                        </p:tgtEl>
                                        <p:attrNameLst>
                                          <p:attrName>style.visibility</p:attrName>
                                        </p:attrNameLst>
                                      </p:cBhvr>
                                      <p:to>
                                        <p:strVal val="visible"/>
                                      </p:to>
                                    </p:set>
                                    <p:animEffect transition="in" filter="wipe(left)">
                                      <p:cBhvr>
                                        <p:cTn id="121" dur="500"/>
                                        <p:tgtEl>
                                          <p:spTgt spid="249"/>
                                        </p:tgtEl>
                                      </p:cBhvr>
                                    </p:animEffect>
                                  </p:childTnLst>
                                </p:cTn>
                              </p:par>
                              <p:par>
                                <p:cTn id="122" presetID="22" presetClass="entr" presetSubtype="8" fill="hold" nodeType="withEffect">
                                  <p:stCondLst>
                                    <p:cond delay="500"/>
                                  </p:stCondLst>
                                  <p:childTnLst>
                                    <p:set>
                                      <p:cBhvr>
                                        <p:cTn id="123" dur="1" fill="hold">
                                          <p:stCondLst>
                                            <p:cond delay="0"/>
                                          </p:stCondLst>
                                        </p:cTn>
                                        <p:tgtEl>
                                          <p:spTgt spid="303"/>
                                        </p:tgtEl>
                                        <p:attrNameLst>
                                          <p:attrName>style.visibility</p:attrName>
                                        </p:attrNameLst>
                                      </p:cBhvr>
                                      <p:to>
                                        <p:strVal val="visible"/>
                                      </p:to>
                                    </p:set>
                                    <p:animEffect transition="in" filter="wipe(left)">
                                      <p:cBhvr>
                                        <p:cTn id="124" dur="500"/>
                                        <p:tgtEl>
                                          <p:spTgt spid="303"/>
                                        </p:tgtEl>
                                      </p:cBhvr>
                                    </p:animEffect>
                                  </p:childTnLst>
                                </p:cTn>
                              </p:par>
                              <p:par>
                                <p:cTn id="125" presetID="22" presetClass="entr" presetSubtype="8" fill="hold" nodeType="withEffect">
                                  <p:stCondLst>
                                    <p:cond delay="500"/>
                                  </p:stCondLst>
                                  <p:childTnLst>
                                    <p:set>
                                      <p:cBhvr>
                                        <p:cTn id="126" dur="1" fill="hold">
                                          <p:stCondLst>
                                            <p:cond delay="0"/>
                                          </p:stCondLst>
                                        </p:cTn>
                                        <p:tgtEl>
                                          <p:spTgt spid="292"/>
                                        </p:tgtEl>
                                        <p:attrNameLst>
                                          <p:attrName>style.visibility</p:attrName>
                                        </p:attrNameLst>
                                      </p:cBhvr>
                                      <p:to>
                                        <p:strVal val="visible"/>
                                      </p:to>
                                    </p:set>
                                    <p:animEffect transition="in" filter="wipe(left)">
                                      <p:cBhvr>
                                        <p:cTn id="127" dur="500"/>
                                        <p:tgtEl>
                                          <p:spTgt spid="292"/>
                                        </p:tgtEl>
                                      </p:cBhvr>
                                    </p:animEffect>
                                  </p:childTnLst>
                                </p:cTn>
                              </p:par>
                              <p:par>
                                <p:cTn id="128" presetID="22" presetClass="entr" presetSubtype="2" fill="hold" nodeType="withEffect">
                                  <p:stCondLst>
                                    <p:cond delay="500"/>
                                  </p:stCondLst>
                                  <p:childTnLst>
                                    <p:set>
                                      <p:cBhvr>
                                        <p:cTn id="129" dur="1" fill="hold">
                                          <p:stCondLst>
                                            <p:cond delay="0"/>
                                          </p:stCondLst>
                                        </p:cTn>
                                        <p:tgtEl>
                                          <p:spTgt spid="279"/>
                                        </p:tgtEl>
                                        <p:attrNameLst>
                                          <p:attrName>style.visibility</p:attrName>
                                        </p:attrNameLst>
                                      </p:cBhvr>
                                      <p:to>
                                        <p:strVal val="visible"/>
                                      </p:to>
                                    </p:set>
                                    <p:animEffect transition="in" filter="wipe(right)">
                                      <p:cBhvr>
                                        <p:cTn id="130" dur="500"/>
                                        <p:tgtEl>
                                          <p:spTgt spid="279"/>
                                        </p:tgtEl>
                                      </p:cBhvr>
                                    </p:animEffect>
                                  </p:childTnLst>
                                </p:cTn>
                              </p:par>
                              <p:par>
                                <p:cTn id="131" presetID="22" presetClass="entr" presetSubtype="1" fill="hold" nodeType="withEffect">
                                  <p:stCondLst>
                                    <p:cond delay="500"/>
                                  </p:stCondLst>
                                  <p:childTnLst>
                                    <p:set>
                                      <p:cBhvr>
                                        <p:cTn id="132" dur="1" fill="hold">
                                          <p:stCondLst>
                                            <p:cond delay="0"/>
                                          </p:stCondLst>
                                        </p:cTn>
                                        <p:tgtEl>
                                          <p:spTgt spid="250"/>
                                        </p:tgtEl>
                                        <p:attrNameLst>
                                          <p:attrName>style.visibility</p:attrName>
                                        </p:attrNameLst>
                                      </p:cBhvr>
                                      <p:to>
                                        <p:strVal val="visible"/>
                                      </p:to>
                                    </p:set>
                                    <p:animEffect transition="in" filter="wipe(up)">
                                      <p:cBhvr>
                                        <p:cTn id="133" dur="500"/>
                                        <p:tgtEl>
                                          <p:spTgt spid="250"/>
                                        </p:tgtEl>
                                      </p:cBhvr>
                                    </p:animEffect>
                                  </p:childTnLst>
                                </p:cTn>
                              </p:par>
                              <p:par>
                                <p:cTn id="134" presetID="22" presetClass="entr" presetSubtype="2" fill="hold" nodeType="withEffect">
                                  <p:stCondLst>
                                    <p:cond delay="500"/>
                                  </p:stCondLst>
                                  <p:childTnLst>
                                    <p:set>
                                      <p:cBhvr>
                                        <p:cTn id="135" dur="1" fill="hold">
                                          <p:stCondLst>
                                            <p:cond delay="0"/>
                                          </p:stCondLst>
                                        </p:cTn>
                                        <p:tgtEl>
                                          <p:spTgt spid="281"/>
                                        </p:tgtEl>
                                        <p:attrNameLst>
                                          <p:attrName>style.visibility</p:attrName>
                                        </p:attrNameLst>
                                      </p:cBhvr>
                                      <p:to>
                                        <p:strVal val="visible"/>
                                      </p:to>
                                    </p:set>
                                    <p:animEffect transition="in" filter="wipe(right)">
                                      <p:cBhvr>
                                        <p:cTn id="136" dur="500"/>
                                        <p:tgtEl>
                                          <p:spTgt spid="281"/>
                                        </p:tgtEl>
                                      </p:cBhvr>
                                    </p:animEffect>
                                  </p:childTnLst>
                                </p:cTn>
                              </p:par>
                              <p:par>
                                <p:cTn id="137" presetID="22" presetClass="entr" presetSubtype="4" fill="hold" nodeType="withEffect">
                                  <p:stCondLst>
                                    <p:cond delay="500"/>
                                  </p:stCondLst>
                                  <p:childTnLst>
                                    <p:set>
                                      <p:cBhvr>
                                        <p:cTn id="138" dur="1" fill="hold">
                                          <p:stCondLst>
                                            <p:cond delay="0"/>
                                          </p:stCondLst>
                                        </p:cTn>
                                        <p:tgtEl>
                                          <p:spTgt spid="282"/>
                                        </p:tgtEl>
                                        <p:attrNameLst>
                                          <p:attrName>style.visibility</p:attrName>
                                        </p:attrNameLst>
                                      </p:cBhvr>
                                      <p:to>
                                        <p:strVal val="visible"/>
                                      </p:to>
                                    </p:set>
                                    <p:animEffect transition="in" filter="wipe(down)">
                                      <p:cBhvr>
                                        <p:cTn id="139" dur="500"/>
                                        <p:tgtEl>
                                          <p:spTgt spid="282"/>
                                        </p:tgtEl>
                                      </p:cBhvr>
                                    </p:animEffect>
                                  </p:childTnLst>
                                </p:cTn>
                              </p:par>
                              <p:par>
                                <p:cTn id="140" presetID="22" presetClass="entr" presetSubtype="1" fill="hold" nodeType="withEffect">
                                  <p:stCondLst>
                                    <p:cond delay="500"/>
                                  </p:stCondLst>
                                  <p:childTnLst>
                                    <p:set>
                                      <p:cBhvr>
                                        <p:cTn id="141" dur="1" fill="hold">
                                          <p:stCondLst>
                                            <p:cond delay="0"/>
                                          </p:stCondLst>
                                        </p:cTn>
                                        <p:tgtEl>
                                          <p:spTgt spid="287"/>
                                        </p:tgtEl>
                                        <p:attrNameLst>
                                          <p:attrName>style.visibility</p:attrName>
                                        </p:attrNameLst>
                                      </p:cBhvr>
                                      <p:to>
                                        <p:strVal val="visible"/>
                                      </p:to>
                                    </p:set>
                                    <p:animEffect transition="in" filter="wipe(up)">
                                      <p:cBhvr>
                                        <p:cTn id="142" dur="500"/>
                                        <p:tgtEl>
                                          <p:spTgt spid="287"/>
                                        </p:tgtEl>
                                      </p:cBhvr>
                                    </p:animEffect>
                                  </p:childTnLst>
                                </p:cTn>
                              </p:par>
                              <p:par>
                                <p:cTn id="143" presetID="22" presetClass="entr" presetSubtype="4" fill="hold" nodeType="withEffect">
                                  <p:stCondLst>
                                    <p:cond delay="500"/>
                                  </p:stCondLst>
                                  <p:childTnLst>
                                    <p:set>
                                      <p:cBhvr>
                                        <p:cTn id="144" dur="1" fill="hold">
                                          <p:stCondLst>
                                            <p:cond delay="0"/>
                                          </p:stCondLst>
                                        </p:cTn>
                                        <p:tgtEl>
                                          <p:spTgt spid="248"/>
                                        </p:tgtEl>
                                        <p:attrNameLst>
                                          <p:attrName>style.visibility</p:attrName>
                                        </p:attrNameLst>
                                      </p:cBhvr>
                                      <p:to>
                                        <p:strVal val="visible"/>
                                      </p:to>
                                    </p:set>
                                    <p:animEffect transition="in" filter="wipe(down)">
                                      <p:cBhvr>
                                        <p:cTn id="145" dur="500"/>
                                        <p:tgtEl>
                                          <p:spTgt spid="248"/>
                                        </p:tgtEl>
                                      </p:cBhvr>
                                    </p:animEffect>
                                  </p:childTnLst>
                                </p:cTn>
                              </p:par>
                              <p:par>
                                <p:cTn id="146" presetID="22" presetClass="entr" presetSubtype="4" fill="hold" nodeType="withEffect">
                                  <p:stCondLst>
                                    <p:cond delay="500"/>
                                  </p:stCondLst>
                                  <p:childTnLst>
                                    <p:set>
                                      <p:cBhvr>
                                        <p:cTn id="147" dur="1" fill="hold">
                                          <p:stCondLst>
                                            <p:cond delay="0"/>
                                          </p:stCondLst>
                                        </p:cTn>
                                        <p:tgtEl>
                                          <p:spTgt spid="296"/>
                                        </p:tgtEl>
                                        <p:attrNameLst>
                                          <p:attrName>style.visibility</p:attrName>
                                        </p:attrNameLst>
                                      </p:cBhvr>
                                      <p:to>
                                        <p:strVal val="visible"/>
                                      </p:to>
                                    </p:set>
                                    <p:animEffect transition="in" filter="wipe(down)">
                                      <p:cBhvr>
                                        <p:cTn id="148" dur="500"/>
                                        <p:tgtEl>
                                          <p:spTgt spid="296"/>
                                        </p:tgtEl>
                                      </p:cBhvr>
                                    </p:animEffect>
                                  </p:childTnLst>
                                </p:cTn>
                              </p:par>
                              <p:par>
                                <p:cTn id="149" presetID="22" presetClass="entr" presetSubtype="8" fill="hold" nodeType="withEffect">
                                  <p:stCondLst>
                                    <p:cond delay="500"/>
                                  </p:stCondLst>
                                  <p:childTnLst>
                                    <p:set>
                                      <p:cBhvr>
                                        <p:cTn id="150" dur="1" fill="hold">
                                          <p:stCondLst>
                                            <p:cond delay="0"/>
                                          </p:stCondLst>
                                        </p:cTn>
                                        <p:tgtEl>
                                          <p:spTgt spid="284"/>
                                        </p:tgtEl>
                                        <p:attrNameLst>
                                          <p:attrName>style.visibility</p:attrName>
                                        </p:attrNameLst>
                                      </p:cBhvr>
                                      <p:to>
                                        <p:strVal val="visible"/>
                                      </p:to>
                                    </p:set>
                                    <p:animEffect transition="in" filter="wipe(left)">
                                      <p:cBhvr>
                                        <p:cTn id="151" dur="500"/>
                                        <p:tgtEl>
                                          <p:spTgt spid="284"/>
                                        </p:tgtEl>
                                      </p:cBhvr>
                                    </p:animEffect>
                                  </p:childTnLst>
                                </p:cTn>
                              </p:par>
                              <p:par>
                                <p:cTn id="152" presetID="22" presetClass="entr" presetSubtype="4" fill="hold" nodeType="withEffect">
                                  <p:stCondLst>
                                    <p:cond delay="500"/>
                                  </p:stCondLst>
                                  <p:childTnLst>
                                    <p:set>
                                      <p:cBhvr>
                                        <p:cTn id="153" dur="1" fill="hold">
                                          <p:stCondLst>
                                            <p:cond delay="0"/>
                                          </p:stCondLst>
                                        </p:cTn>
                                        <p:tgtEl>
                                          <p:spTgt spid="294"/>
                                        </p:tgtEl>
                                        <p:attrNameLst>
                                          <p:attrName>style.visibility</p:attrName>
                                        </p:attrNameLst>
                                      </p:cBhvr>
                                      <p:to>
                                        <p:strVal val="visible"/>
                                      </p:to>
                                    </p:set>
                                    <p:animEffect transition="in" filter="wipe(down)">
                                      <p:cBhvr>
                                        <p:cTn id="154" dur="500"/>
                                        <p:tgtEl>
                                          <p:spTgt spid="294"/>
                                        </p:tgtEl>
                                      </p:cBhvr>
                                    </p:animEffect>
                                  </p:childTnLst>
                                </p:cTn>
                              </p:par>
                              <p:par>
                                <p:cTn id="155" presetID="22" presetClass="entr" presetSubtype="1" fill="hold" nodeType="withEffect">
                                  <p:stCondLst>
                                    <p:cond delay="500"/>
                                  </p:stCondLst>
                                  <p:childTnLst>
                                    <p:set>
                                      <p:cBhvr>
                                        <p:cTn id="156" dur="1" fill="hold">
                                          <p:stCondLst>
                                            <p:cond delay="0"/>
                                          </p:stCondLst>
                                        </p:cTn>
                                        <p:tgtEl>
                                          <p:spTgt spid="278"/>
                                        </p:tgtEl>
                                        <p:attrNameLst>
                                          <p:attrName>style.visibility</p:attrName>
                                        </p:attrNameLst>
                                      </p:cBhvr>
                                      <p:to>
                                        <p:strVal val="visible"/>
                                      </p:to>
                                    </p:set>
                                    <p:animEffect transition="in" filter="wipe(up)">
                                      <p:cBhvr>
                                        <p:cTn id="157" dur="500"/>
                                        <p:tgtEl>
                                          <p:spTgt spid="278"/>
                                        </p:tgtEl>
                                      </p:cBhvr>
                                    </p:animEffect>
                                  </p:childTnLst>
                                </p:cTn>
                              </p:par>
                              <p:par>
                                <p:cTn id="158" presetID="22" presetClass="entr" presetSubtype="8" fill="hold" nodeType="withEffect">
                                  <p:stCondLst>
                                    <p:cond delay="500"/>
                                  </p:stCondLst>
                                  <p:childTnLst>
                                    <p:set>
                                      <p:cBhvr>
                                        <p:cTn id="159" dur="1" fill="hold">
                                          <p:stCondLst>
                                            <p:cond delay="0"/>
                                          </p:stCondLst>
                                        </p:cTn>
                                        <p:tgtEl>
                                          <p:spTgt spid="277"/>
                                        </p:tgtEl>
                                        <p:attrNameLst>
                                          <p:attrName>style.visibility</p:attrName>
                                        </p:attrNameLst>
                                      </p:cBhvr>
                                      <p:to>
                                        <p:strVal val="visible"/>
                                      </p:to>
                                    </p:set>
                                    <p:animEffect transition="in" filter="wipe(left)">
                                      <p:cBhvr>
                                        <p:cTn id="160" dur="500"/>
                                        <p:tgtEl>
                                          <p:spTgt spid="27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297"/>
                                        </p:tgtEl>
                                        <p:attrNameLst>
                                          <p:attrName>style.visibility</p:attrName>
                                        </p:attrNameLst>
                                      </p:cBhvr>
                                      <p:to>
                                        <p:strVal val="visible"/>
                                      </p:to>
                                    </p:set>
                                    <p:animEffect transition="in" filter="wipe(left)">
                                      <p:cBhvr>
                                        <p:cTn id="163" dur="500"/>
                                        <p:tgtEl>
                                          <p:spTgt spid="297"/>
                                        </p:tgtEl>
                                      </p:cBhvr>
                                    </p:animEffect>
                                  </p:childTnLst>
                                </p:cTn>
                              </p:par>
                              <p:par>
                                <p:cTn id="164" presetID="22" presetClass="entr" presetSubtype="2" fill="hold" nodeType="withEffect">
                                  <p:stCondLst>
                                    <p:cond delay="500"/>
                                  </p:stCondLst>
                                  <p:childTnLst>
                                    <p:set>
                                      <p:cBhvr>
                                        <p:cTn id="165" dur="1" fill="hold">
                                          <p:stCondLst>
                                            <p:cond delay="0"/>
                                          </p:stCondLst>
                                        </p:cTn>
                                        <p:tgtEl>
                                          <p:spTgt spid="298"/>
                                        </p:tgtEl>
                                        <p:attrNameLst>
                                          <p:attrName>style.visibility</p:attrName>
                                        </p:attrNameLst>
                                      </p:cBhvr>
                                      <p:to>
                                        <p:strVal val="visible"/>
                                      </p:to>
                                    </p:set>
                                    <p:animEffect transition="in" filter="wipe(right)">
                                      <p:cBhvr>
                                        <p:cTn id="166" dur="500"/>
                                        <p:tgtEl>
                                          <p:spTgt spid="298"/>
                                        </p:tgtEl>
                                      </p:cBhvr>
                                    </p:animEffect>
                                  </p:childTnLst>
                                </p:cTn>
                              </p:par>
                              <p:par>
                                <p:cTn id="167" presetID="22" presetClass="entr" presetSubtype="4" fill="hold" nodeType="withEffect">
                                  <p:stCondLst>
                                    <p:cond delay="500"/>
                                  </p:stCondLst>
                                  <p:childTnLst>
                                    <p:set>
                                      <p:cBhvr>
                                        <p:cTn id="168" dur="1" fill="hold">
                                          <p:stCondLst>
                                            <p:cond delay="0"/>
                                          </p:stCondLst>
                                        </p:cTn>
                                        <p:tgtEl>
                                          <p:spTgt spid="305"/>
                                        </p:tgtEl>
                                        <p:attrNameLst>
                                          <p:attrName>style.visibility</p:attrName>
                                        </p:attrNameLst>
                                      </p:cBhvr>
                                      <p:to>
                                        <p:strVal val="visible"/>
                                      </p:to>
                                    </p:set>
                                    <p:animEffect transition="in" filter="wipe(down)">
                                      <p:cBhvr>
                                        <p:cTn id="169" dur="500"/>
                                        <p:tgtEl>
                                          <p:spTgt spid="305"/>
                                        </p:tgtEl>
                                      </p:cBhvr>
                                    </p:animEffect>
                                  </p:childTnLst>
                                </p:cTn>
                              </p:par>
                              <p:par>
                                <p:cTn id="170" presetID="22" presetClass="entr" presetSubtype="2" fill="hold" nodeType="withEffect">
                                  <p:stCondLst>
                                    <p:cond delay="500"/>
                                  </p:stCondLst>
                                  <p:childTnLst>
                                    <p:set>
                                      <p:cBhvr>
                                        <p:cTn id="171" dur="1" fill="hold">
                                          <p:stCondLst>
                                            <p:cond delay="0"/>
                                          </p:stCondLst>
                                        </p:cTn>
                                        <p:tgtEl>
                                          <p:spTgt spid="290"/>
                                        </p:tgtEl>
                                        <p:attrNameLst>
                                          <p:attrName>style.visibility</p:attrName>
                                        </p:attrNameLst>
                                      </p:cBhvr>
                                      <p:to>
                                        <p:strVal val="visible"/>
                                      </p:to>
                                    </p:set>
                                    <p:animEffect transition="in" filter="wipe(right)">
                                      <p:cBhvr>
                                        <p:cTn id="172" dur="500"/>
                                        <p:tgtEl>
                                          <p:spTgt spid="290"/>
                                        </p:tgtEl>
                                      </p:cBhvr>
                                    </p:animEffect>
                                  </p:childTnLst>
                                </p:cTn>
                              </p:par>
                              <p:par>
                                <p:cTn id="173" presetID="22" presetClass="entr" presetSubtype="1" fill="hold" nodeType="withEffect">
                                  <p:stCondLst>
                                    <p:cond delay="500"/>
                                  </p:stCondLst>
                                  <p:childTnLst>
                                    <p:set>
                                      <p:cBhvr>
                                        <p:cTn id="174" dur="1" fill="hold">
                                          <p:stCondLst>
                                            <p:cond delay="0"/>
                                          </p:stCondLst>
                                        </p:cTn>
                                        <p:tgtEl>
                                          <p:spTgt spid="288"/>
                                        </p:tgtEl>
                                        <p:attrNameLst>
                                          <p:attrName>style.visibility</p:attrName>
                                        </p:attrNameLst>
                                      </p:cBhvr>
                                      <p:to>
                                        <p:strVal val="visible"/>
                                      </p:to>
                                    </p:set>
                                    <p:animEffect transition="in" filter="wipe(up)">
                                      <p:cBhvr>
                                        <p:cTn id="175" dur="500"/>
                                        <p:tgtEl>
                                          <p:spTgt spid="288"/>
                                        </p:tgtEl>
                                      </p:cBhvr>
                                    </p:animEffect>
                                  </p:childTnLst>
                                </p:cTn>
                              </p:par>
                              <p:par>
                                <p:cTn id="176" presetID="22" presetClass="entr" presetSubtype="8" fill="hold" nodeType="withEffect">
                                  <p:stCondLst>
                                    <p:cond delay="500"/>
                                  </p:stCondLst>
                                  <p:childTnLst>
                                    <p:set>
                                      <p:cBhvr>
                                        <p:cTn id="177" dur="1" fill="hold">
                                          <p:stCondLst>
                                            <p:cond delay="0"/>
                                          </p:stCondLst>
                                        </p:cTn>
                                        <p:tgtEl>
                                          <p:spTgt spid="291"/>
                                        </p:tgtEl>
                                        <p:attrNameLst>
                                          <p:attrName>style.visibility</p:attrName>
                                        </p:attrNameLst>
                                      </p:cBhvr>
                                      <p:to>
                                        <p:strVal val="visible"/>
                                      </p:to>
                                    </p:set>
                                    <p:animEffect transition="in" filter="wipe(left)">
                                      <p:cBhvr>
                                        <p:cTn id="178" dur="500"/>
                                        <p:tgtEl>
                                          <p:spTgt spid="291"/>
                                        </p:tgtEl>
                                      </p:cBhvr>
                                    </p:animEffect>
                                  </p:childTnLst>
                                </p:cTn>
                              </p:par>
                              <p:par>
                                <p:cTn id="179" presetID="22" presetClass="entr" presetSubtype="2" fill="hold" nodeType="withEffect">
                                  <p:stCondLst>
                                    <p:cond delay="500"/>
                                  </p:stCondLst>
                                  <p:childTnLst>
                                    <p:set>
                                      <p:cBhvr>
                                        <p:cTn id="180" dur="1" fill="hold">
                                          <p:stCondLst>
                                            <p:cond delay="0"/>
                                          </p:stCondLst>
                                        </p:cTn>
                                        <p:tgtEl>
                                          <p:spTgt spid="289"/>
                                        </p:tgtEl>
                                        <p:attrNameLst>
                                          <p:attrName>style.visibility</p:attrName>
                                        </p:attrNameLst>
                                      </p:cBhvr>
                                      <p:to>
                                        <p:strVal val="visible"/>
                                      </p:to>
                                    </p:set>
                                    <p:animEffect transition="in" filter="wipe(right)">
                                      <p:cBhvr>
                                        <p:cTn id="181" dur="500"/>
                                        <p:tgtEl>
                                          <p:spTgt spid="289"/>
                                        </p:tgtEl>
                                      </p:cBhvr>
                                    </p:animEffect>
                                  </p:childTnLst>
                                </p:cTn>
                              </p:par>
                              <p:par>
                                <p:cTn id="182" presetID="22" presetClass="entr" presetSubtype="2" fill="hold" nodeType="withEffect">
                                  <p:stCondLst>
                                    <p:cond delay="500"/>
                                  </p:stCondLst>
                                  <p:childTnLst>
                                    <p:set>
                                      <p:cBhvr>
                                        <p:cTn id="183" dur="1" fill="hold">
                                          <p:stCondLst>
                                            <p:cond delay="0"/>
                                          </p:stCondLst>
                                        </p:cTn>
                                        <p:tgtEl>
                                          <p:spTgt spid="304"/>
                                        </p:tgtEl>
                                        <p:attrNameLst>
                                          <p:attrName>style.visibility</p:attrName>
                                        </p:attrNameLst>
                                      </p:cBhvr>
                                      <p:to>
                                        <p:strVal val="visible"/>
                                      </p:to>
                                    </p:set>
                                    <p:animEffect transition="in" filter="wipe(right)">
                                      <p:cBhvr>
                                        <p:cTn id="184" dur="500"/>
                                        <p:tgtEl>
                                          <p:spTgt spid="304"/>
                                        </p:tgtEl>
                                      </p:cBhvr>
                                    </p:animEffect>
                                  </p:childTnLst>
                                </p:cTn>
                              </p:par>
                              <p:par>
                                <p:cTn id="185" presetID="22" presetClass="entr" presetSubtype="8" fill="hold" nodeType="withEffect">
                                  <p:stCondLst>
                                    <p:cond delay="500"/>
                                  </p:stCondLst>
                                  <p:childTnLst>
                                    <p:set>
                                      <p:cBhvr>
                                        <p:cTn id="186" dur="1" fill="hold">
                                          <p:stCondLst>
                                            <p:cond delay="0"/>
                                          </p:stCondLst>
                                        </p:cTn>
                                        <p:tgtEl>
                                          <p:spTgt spid="301"/>
                                        </p:tgtEl>
                                        <p:attrNameLst>
                                          <p:attrName>style.visibility</p:attrName>
                                        </p:attrNameLst>
                                      </p:cBhvr>
                                      <p:to>
                                        <p:strVal val="visible"/>
                                      </p:to>
                                    </p:set>
                                    <p:animEffect transition="in" filter="wipe(left)">
                                      <p:cBhvr>
                                        <p:cTn id="187" dur="500"/>
                                        <p:tgtEl>
                                          <p:spTgt spid="301"/>
                                        </p:tgtEl>
                                      </p:cBhvr>
                                    </p:animEffect>
                                  </p:childTnLst>
                                </p:cTn>
                              </p:par>
                              <p:par>
                                <p:cTn id="188" presetID="22" presetClass="entr" presetSubtype="2" fill="hold" nodeType="withEffect">
                                  <p:stCondLst>
                                    <p:cond delay="500"/>
                                  </p:stCondLst>
                                  <p:childTnLst>
                                    <p:set>
                                      <p:cBhvr>
                                        <p:cTn id="189" dur="1" fill="hold">
                                          <p:stCondLst>
                                            <p:cond delay="0"/>
                                          </p:stCondLst>
                                        </p:cTn>
                                        <p:tgtEl>
                                          <p:spTgt spid="276"/>
                                        </p:tgtEl>
                                        <p:attrNameLst>
                                          <p:attrName>style.visibility</p:attrName>
                                        </p:attrNameLst>
                                      </p:cBhvr>
                                      <p:to>
                                        <p:strVal val="visible"/>
                                      </p:to>
                                    </p:set>
                                    <p:animEffect transition="in" filter="wipe(right)">
                                      <p:cBhvr>
                                        <p:cTn id="190" dur="500"/>
                                        <p:tgtEl>
                                          <p:spTgt spid="276"/>
                                        </p:tgtEl>
                                      </p:cBhvr>
                                    </p:animEffect>
                                  </p:childTnLst>
                                </p:cTn>
                              </p:par>
                              <p:par>
                                <p:cTn id="191" presetID="22" presetClass="entr" presetSubtype="1" fill="hold" nodeType="withEffect">
                                  <p:stCondLst>
                                    <p:cond delay="500"/>
                                  </p:stCondLst>
                                  <p:childTnLst>
                                    <p:set>
                                      <p:cBhvr>
                                        <p:cTn id="192" dur="1" fill="hold">
                                          <p:stCondLst>
                                            <p:cond delay="0"/>
                                          </p:stCondLst>
                                        </p:cTn>
                                        <p:tgtEl>
                                          <p:spTgt spid="300"/>
                                        </p:tgtEl>
                                        <p:attrNameLst>
                                          <p:attrName>style.visibility</p:attrName>
                                        </p:attrNameLst>
                                      </p:cBhvr>
                                      <p:to>
                                        <p:strVal val="visible"/>
                                      </p:to>
                                    </p:set>
                                    <p:animEffect transition="in" filter="wipe(up)">
                                      <p:cBhvr>
                                        <p:cTn id="193" dur="500"/>
                                        <p:tgtEl>
                                          <p:spTgt spid="300"/>
                                        </p:tgtEl>
                                      </p:cBhvr>
                                    </p:animEffect>
                                  </p:childTnLst>
                                </p:cTn>
                              </p:par>
                              <p:par>
                                <p:cTn id="194" presetID="10" presetClass="entr" presetSubtype="0" fill="hold" grpId="0" nodeType="withEffect">
                                  <p:stCondLst>
                                    <p:cond delay="650"/>
                                  </p:stCondLst>
                                  <p:childTnLst>
                                    <p:set>
                                      <p:cBhvr>
                                        <p:cTn id="195" dur="1" fill="hold">
                                          <p:stCondLst>
                                            <p:cond delay="0"/>
                                          </p:stCondLst>
                                        </p:cTn>
                                        <p:tgtEl>
                                          <p:spTgt spid="310"/>
                                        </p:tgtEl>
                                        <p:attrNameLst>
                                          <p:attrName>style.visibility</p:attrName>
                                        </p:attrNameLst>
                                      </p:cBhvr>
                                      <p:to>
                                        <p:strVal val="visible"/>
                                      </p:to>
                                    </p:set>
                                    <p:animEffect transition="in" filter="fade">
                                      <p:cBhvr>
                                        <p:cTn id="196" dur="250"/>
                                        <p:tgtEl>
                                          <p:spTgt spid="310"/>
                                        </p:tgtEl>
                                      </p:cBhvr>
                                    </p:animEffect>
                                  </p:childTnLst>
                                </p:cTn>
                              </p:par>
                              <p:par>
                                <p:cTn id="197" presetID="35" presetClass="path" presetSubtype="0" decel="100000" fill="hold" grpId="1" nodeType="withEffect">
                                  <p:stCondLst>
                                    <p:cond delay="400"/>
                                  </p:stCondLst>
                                  <p:childTnLst>
                                    <p:animMotion origin="layout" path="M 2.24662E-6 3.83568E-6 L -0.10595 3.83568E-6 " pathEditMode="relative" rAng="0" ptsTypes="AA">
                                      <p:cBhvr>
                                        <p:cTn id="198" dur="500" spd="-100000" fill="hold"/>
                                        <p:tgtEl>
                                          <p:spTgt spid="310"/>
                                        </p:tgtEl>
                                        <p:attrNameLst>
                                          <p:attrName>ppt_x</p:attrName>
                                          <p:attrName>ppt_y</p:attrName>
                                        </p:attrNameLst>
                                      </p:cBhvr>
                                      <p:rCtr x="-5297" y="0"/>
                                    </p:animMotion>
                                  </p:childTnLst>
                                </p:cTn>
                              </p:par>
                              <p:par>
                                <p:cTn id="199" presetID="10" presetClass="entr" presetSubtype="0" fill="hold" grpId="0" nodeType="withEffect">
                                  <p:stCondLst>
                                    <p:cond delay="650"/>
                                  </p:stCondLst>
                                  <p:childTnLst>
                                    <p:set>
                                      <p:cBhvr>
                                        <p:cTn id="200" dur="1" fill="hold">
                                          <p:stCondLst>
                                            <p:cond delay="0"/>
                                          </p:stCondLst>
                                        </p:cTn>
                                        <p:tgtEl>
                                          <p:spTgt spid="311"/>
                                        </p:tgtEl>
                                        <p:attrNameLst>
                                          <p:attrName>style.visibility</p:attrName>
                                        </p:attrNameLst>
                                      </p:cBhvr>
                                      <p:to>
                                        <p:strVal val="visible"/>
                                      </p:to>
                                    </p:set>
                                    <p:animEffect transition="in" filter="fade">
                                      <p:cBhvr>
                                        <p:cTn id="201" dur="250"/>
                                        <p:tgtEl>
                                          <p:spTgt spid="311"/>
                                        </p:tgtEl>
                                      </p:cBhvr>
                                    </p:animEffect>
                                  </p:childTnLst>
                                </p:cTn>
                              </p:par>
                              <p:par>
                                <p:cTn id="202" presetID="35" presetClass="path" presetSubtype="0" decel="100000" fill="hold" grpId="1" nodeType="withEffect">
                                  <p:stCondLst>
                                    <p:cond delay="400"/>
                                  </p:stCondLst>
                                  <p:childTnLst>
                                    <p:animMotion origin="layout" path="M 4.25836E-6 -3.931E-6 L -0.10595 -3.931E-6 " pathEditMode="relative" rAng="0" ptsTypes="AA">
                                      <p:cBhvr>
                                        <p:cTn id="203" dur="500" spd="-100000" fill="hold"/>
                                        <p:tgtEl>
                                          <p:spTgt spid="311"/>
                                        </p:tgtEl>
                                        <p:attrNameLst>
                                          <p:attrName>ppt_x</p:attrName>
                                          <p:attrName>ppt_y</p:attrName>
                                        </p:attrNameLst>
                                      </p:cBhvr>
                                      <p:rCtr x="-5297" y="0"/>
                                    </p:animMotion>
                                  </p:childTnLst>
                                </p:cTn>
                              </p:par>
                              <p:par>
                                <p:cTn id="204" presetID="10" presetClass="entr" presetSubtype="0" fill="hold" grpId="0" nodeType="withEffect">
                                  <p:stCondLst>
                                    <p:cond delay="650"/>
                                  </p:stCondLst>
                                  <p:childTnLst>
                                    <p:set>
                                      <p:cBhvr>
                                        <p:cTn id="205" dur="1" fill="hold">
                                          <p:stCondLst>
                                            <p:cond delay="0"/>
                                          </p:stCondLst>
                                        </p:cTn>
                                        <p:tgtEl>
                                          <p:spTgt spid="313"/>
                                        </p:tgtEl>
                                        <p:attrNameLst>
                                          <p:attrName>style.visibility</p:attrName>
                                        </p:attrNameLst>
                                      </p:cBhvr>
                                      <p:to>
                                        <p:strVal val="visible"/>
                                      </p:to>
                                    </p:set>
                                    <p:animEffect transition="in" filter="fade">
                                      <p:cBhvr>
                                        <p:cTn id="206" dur="250"/>
                                        <p:tgtEl>
                                          <p:spTgt spid="313"/>
                                        </p:tgtEl>
                                      </p:cBhvr>
                                    </p:animEffect>
                                  </p:childTnLst>
                                </p:cTn>
                              </p:par>
                              <p:par>
                                <p:cTn id="207" presetID="35" presetClass="path" presetSubtype="0" decel="100000" fill="hold" grpId="1" nodeType="withEffect">
                                  <p:stCondLst>
                                    <p:cond delay="400"/>
                                  </p:stCondLst>
                                  <p:childTnLst>
                                    <p:animMotion origin="layout" path="M 2.32576E-6 -1.8611E-7 L -0.10595 -1.8611E-7 " pathEditMode="relative" rAng="0" ptsTypes="AA">
                                      <p:cBhvr>
                                        <p:cTn id="208" dur="500" spd="-100000" fill="hold"/>
                                        <p:tgtEl>
                                          <p:spTgt spid="313"/>
                                        </p:tgtEl>
                                        <p:attrNameLst>
                                          <p:attrName>ppt_x</p:attrName>
                                          <p:attrName>ppt_y</p:attrName>
                                        </p:attrNameLst>
                                      </p:cBhvr>
                                      <p:rCtr x="-5297" y="0"/>
                                    </p:animMotion>
                                  </p:childTnLst>
                                </p:cTn>
                              </p:par>
                              <p:par>
                                <p:cTn id="209" presetID="10" presetClass="entr" presetSubtype="0" fill="hold" grpId="0" nodeType="withEffect">
                                  <p:stCondLst>
                                    <p:cond delay="650"/>
                                  </p:stCondLst>
                                  <p:childTnLst>
                                    <p:set>
                                      <p:cBhvr>
                                        <p:cTn id="210" dur="1" fill="hold">
                                          <p:stCondLst>
                                            <p:cond delay="0"/>
                                          </p:stCondLst>
                                        </p:cTn>
                                        <p:tgtEl>
                                          <p:spTgt spid="315"/>
                                        </p:tgtEl>
                                        <p:attrNameLst>
                                          <p:attrName>style.visibility</p:attrName>
                                        </p:attrNameLst>
                                      </p:cBhvr>
                                      <p:to>
                                        <p:strVal val="visible"/>
                                      </p:to>
                                    </p:set>
                                    <p:animEffect transition="in" filter="fade">
                                      <p:cBhvr>
                                        <p:cTn id="211" dur="250"/>
                                        <p:tgtEl>
                                          <p:spTgt spid="315"/>
                                        </p:tgtEl>
                                      </p:cBhvr>
                                    </p:animEffect>
                                  </p:childTnLst>
                                </p:cTn>
                              </p:par>
                              <p:par>
                                <p:cTn id="212" presetID="35" presetClass="path" presetSubtype="0" decel="100000" fill="hold" grpId="1" nodeType="withEffect">
                                  <p:stCondLst>
                                    <p:cond delay="400"/>
                                  </p:stCondLst>
                                  <p:childTnLst>
                                    <p:animMotion origin="layout" path="M -1.38371E-6 -1.93827E-6 L -0.10595 -1.93827E-6 " pathEditMode="relative" rAng="0" ptsTypes="AA">
                                      <p:cBhvr>
                                        <p:cTn id="213" dur="500" spd="-100000" fill="hold"/>
                                        <p:tgtEl>
                                          <p:spTgt spid="315"/>
                                        </p:tgtEl>
                                        <p:attrNameLst>
                                          <p:attrName>ppt_x</p:attrName>
                                          <p:attrName>ppt_y</p:attrName>
                                        </p:attrNameLst>
                                      </p:cBhvr>
                                      <p:rCtr x="-5297" y="0"/>
                                    </p:animMotion>
                                  </p:childTnLst>
                                </p:cTn>
                              </p:par>
                              <p:par>
                                <p:cTn id="214" presetID="10" presetClass="entr" presetSubtype="0" fill="hold" grpId="0" nodeType="withEffect">
                                  <p:stCondLst>
                                    <p:cond delay="650"/>
                                  </p:stCondLst>
                                  <p:childTnLst>
                                    <p:set>
                                      <p:cBhvr>
                                        <p:cTn id="215" dur="1" fill="hold">
                                          <p:stCondLst>
                                            <p:cond delay="0"/>
                                          </p:stCondLst>
                                        </p:cTn>
                                        <p:tgtEl>
                                          <p:spTgt spid="312"/>
                                        </p:tgtEl>
                                        <p:attrNameLst>
                                          <p:attrName>style.visibility</p:attrName>
                                        </p:attrNameLst>
                                      </p:cBhvr>
                                      <p:to>
                                        <p:strVal val="visible"/>
                                      </p:to>
                                    </p:set>
                                    <p:animEffect transition="in" filter="fade">
                                      <p:cBhvr>
                                        <p:cTn id="216" dur="250"/>
                                        <p:tgtEl>
                                          <p:spTgt spid="312"/>
                                        </p:tgtEl>
                                      </p:cBhvr>
                                    </p:animEffect>
                                  </p:childTnLst>
                                </p:cTn>
                              </p:par>
                              <p:par>
                                <p:cTn id="217" presetID="35" presetClass="path" presetSubtype="0" decel="100000" fill="hold" grpId="1" nodeType="withEffect">
                                  <p:stCondLst>
                                    <p:cond delay="400"/>
                                  </p:stCondLst>
                                  <p:childTnLst>
                                    <p:animMotion origin="layout" path="M 8.01634E-7 7.98911E-7 L -0.10595 7.98911E-7 " pathEditMode="relative" rAng="0" ptsTypes="AA">
                                      <p:cBhvr>
                                        <p:cTn id="218" dur="500" spd="-100000" fill="hold"/>
                                        <p:tgtEl>
                                          <p:spTgt spid="312"/>
                                        </p:tgtEl>
                                        <p:attrNameLst>
                                          <p:attrName>ppt_x</p:attrName>
                                          <p:attrName>ppt_y</p:attrName>
                                        </p:attrNameLst>
                                      </p:cBhvr>
                                      <p:rCtr x="-5297" y="0"/>
                                    </p:animMotion>
                                  </p:childTnLst>
                                </p:cTn>
                              </p:par>
                              <p:par>
                                <p:cTn id="219" presetID="10" presetClass="entr" presetSubtype="0" fill="hold" grpId="0" nodeType="withEffect">
                                  <p:stCondLst>
                                    <p:cond delay="650"/>
                                  </p:stCondLst>
                                  <p:childTnLst>
                                    <p:set>
                                      <p:cBhvr>
                                        <p:cTn id="220" dur="1" fill="hold">
                                          <p:stCondLst>
                                            <p:cond delay="0"/>
                                          </p:stCondLst>
                                        </p:cTn>
                                        <p:tgtEl>
                                          <p:spTgt spid="314"/>
                                        </p:tgtEl>
                                        <p:attrNameLst>
                                          <p:attrName>style.visibility</p:attrName>
                                        </p:attrNameLst>
                                      </p:cBhvr>
                                      <p:to>
                                        <p:strVal val="visible"/>
                                      </p:to>
                                    </p:set>
                                    <p:animEffect transition="in" filter="fade">
                                      <p:cBhvr>
                                        <p:cTn id="221" dur="250"/>
                                        <p:tgtEl>
                                          <p:spTgt spid="314"/>
                                        </p:tgtEl>
                                      </p:cBhvr>
                                    </p:animEffect>
                                  </p:childTnLst>
                                </p:cTn>
                              </p:par>
                              <p:par>
                                <p:cTn id="222" presetID="35" presetClass="path" presetSubtype="0" decel="100000" fill="hold" grpId="1" nodeType="withEffect">
                                  <p:stCondLst>
                                    <p:cond delay="400"/>
                                  </p:stCondLst>
                                  <p:childTnLst>
                                    <p:animMotion origin="layout" path="M 3.89073E-6 4.56196E-6 L -0.10595 4.56196E-6 " pathEditMode="relative" rAng="0" ptsTypes="AA">
                                      <p:cBhvr>
                                        <p:cTn id="223" dur="500" spd="-100000" fill="hold"/>
                                        <p:tgtEl>
                                          <p:spTgt spid="314"/>
                                        </p:tgtEl>
                                        <p:attrNameLst>
                                          <p:attrName>ppt_x</p:attrName>
                                          <p:attrName>ppt_y</p:attrName>
                                        </p:attrNameLst>
                                      </p:cBhvr>
                                      <p:rCtr x="-5297" y="0"/>
                                    </p:animMotion>
                                  </p:childTnLst>
                                </p:cTn>
                              </p:par>
                              <p:par>
                                <p:cTn id="224" presetID="1" presetClass="entr" presetSubtype="0" fill="hold" grpId="0" nodeType="withEffect">
                                  <p:stCondLst>
                                    <p:cond delay="50"/>
                                  </p:stCondLst>
                                  <p:childTnLst>
                                    <p:set>
                                      <p:cBhvr>
                                        <p:cTn id="225" dur="1" fill="hold">
                                          <p:stCondLst>
                                            <p:cond delay="499"/>
                                          </p:stCondLst>
                                        </p:cTn>
                                        <p:tgtEl>
                                          <p:spTgt spid="143"/>
                                        </p:tgtEl>
                                        <p:attrNameLst>
                                          <p:attrName>style.visibility</p:attrName>
                                        </p:attrNameLst>
                                      </p:cBhvr>
                                      <p:to>
                                        <p:strVal val="visible"/>
                                      </p:to>
                                    </p:set>
                                  </p:childTnLst>
                                </p:cTn>
                              </p:par>
                              <p:par>
                                <p:cTn id="226" presetID="6" presetClass="emph" presetSubtype="0" accel="100000" autoRev="1" fill="hold" grpId="1" nodeType="withEffect">
                                  <p:stCondLst>
                                    <p:cond delay="50"/>
                                  </p:stCondLst>
                                  <p:childTnLst>
                                    <p:animScale>
                                      <p:cBhvr>
                                        <p:cTn id="227" dur="500" fill="hold"/>
                                        <p:tgtEl>
                                          <p:spTgt spid="143"/>
                                        </p:tgtEl>
                                      </p:cBhvr>
                                      <p:by x="0" y="0"/>
                                    </p:animScale>
                                  </p:childTnLst>
                                </p:cTn>
                              </p:par>
                              <p:par>
                                <p:cTn id="228" presetID="1" presetClass="entr" presetSubtype="0" fill="hold" nodeType="withEffect">
                                  <p:stCondLst>
                                    <p:cond delay="0"/>
                                  </p:stCondLst>
                                  <p:childTnLst>
                                    <p:set>
                                      <p:cBhvr>
                                        <p:cTn id="229" dur="1" fill="hold">
                                          <p:stCondLst>
                                            <p:cond delay="499"/>
                                          </p:stCondLst>
                                        </p:cTn>
                                        <p:tgtEl>
                                          <p:spTgt spid="18"/>
                                        </p:tgtEl>
                                        <p:attrNameLst>
                                          <p:attrName>style.visibility</p:attrName>
                                        </p:attrNameLst>
                                      </p:cBhvr>
                                      <p:to>
                                        <p:strVal val="visible"/>
                                      </p:to>
                                    </p:set>
                                  </p:childTnLst>
                                </p:cTn>
                              </p:par>
                              <p:par>
                                <p:cTn id="230" presetID="6" presetClass="emph" presetSubtype="0" accel="100000" autoRev="1" fill="hold" nodeType="withEffect">
                                  <p:stCondLst>
                                    <p:cond delay="0"/>
                                  </p:stCondLst>
                                  <p:childTnLst>
                                    <p:animScale>
                                      <p:cBhvr>
                                        <p:cTn id="231" dur="500" fill="hold"/>
                                        <p:tgtEl>
                                          <p:spTgt spid="18"/>
                                        </p:tgtEl>
                                      </p:cBhvr>
                                      <p:by x="0" y="0"/>
                                    </p:animScale>
                                  </p:childTnLst>
                                </p:cTn>
                              </p:par>
                              <p:par>
                                <p:cTn id="232" presetID="1" presetClass="entr" presetSubtype="0" fill="hold" nodeType="withEffect">
                                  <p:stCondLst>
                                    <p:cond delay="0"/>
                                  </p:stCondLst>
                                  <p:childTnLst>
                                    <p:set>
                                      <p:cBhvr>
                                        <p:cTn id="233" dur="1" fill="hold">
                                          <p:stCondLst>
                                            <p:cond delay="499"/>
                                          </p:stCondLst>
                                        </p:cTn>
                                        <p:tgtEl>
                                          <p:spTgt spid="19"/>
                                        </p:tgtEl>
                                        <p:attrNameLst>
                                          <p:attrName>style.visibility</p:attrName>
                                        </p:attrNameLst>
                                      </p:cBhvr>
                                      <p:to>
                                        <p:strVal val="visible"/>
                                      </p:to>
                                    </p:set>
                                  </p:childTnLst>
                                </p:cTn>
                              </p:par>
                              <p:par>
                                <p:cTn id="234" presetID="6" presetClass="emph" presetSubtype="0" accel="100000" autoRev="1" fill="hold" nodeType="withEffect">
                                  <p:stCondLst>
                                    <p:cond delay="0"/>
                                  </p:stCondLst>
                                  <p:childTnLst>
                                    <p:animScale>
                                      <p:cBhvr>
                                        <p:cTn id="235" dur="500" fill="hold"/>
                                        <p:tgtEl>
                                          <p:spTgt spid="19"/>
                                        </p:tgtEl>
                                      </p:cBhvr>
                                      <p:by x="0" y="0"/>
                                    </p:animScale>
                                  </p:childTnLst>
                                </p:cTn>
                              </p:par>
                              <p:par>
                                <p:cTn id="236" presetID="1" presetClass="entr" presetSubtype="0" fill="hold" nodeType="withEffect">
                                  <p:stCondLst>
                                    <p:cond delay="0"/>
                                  </p:stCondLst>
                                  <p:childTnLst>
                                    <p:set>
                                      <p:cBhvr>
                                        <p:cTn id="237" dur="1" fill="hold">
                                          <p:stCondLst>
                                            <p:cond delay="499"/>
                                          </p:stCondLst>
                                        </p:cTn>
                                        <p:tgtEl>
                                          <p:spTgt spid="20"/>
                                        </p:tgtEl>
                                        <p:attrNameLst>
                                          <p:attrName>style.visibility</p:attrName>
                                        </p:attrNameLst>
                                      </p:cBhvr>
                                      <p:to>
                                        <p:strVal val="visible"/>
                                      </p:to>
                                    </p:set>
                                  </p:childTnLst>
                                </p:cTn>
                              </p:par>
                              <p:par>
                                <p:cTn id="238" presetID="6" presetClass="emph" presetSubtype="0" accel="100000" autoRev="1" fill="hold" nodeType="withEffect">
                                  <p:stCondLst>
                                    <p:cond delay="0"/>
                                  </p:stCondLst>
                                  <p:childTnLst>
                                    <p:animScale>
                                      <p:cBhvr>
                                        <p:cTn id="239" dur="500" fill="hold"/>
                                        <p:tgtEl>
                                          <p:spTgt spid="20"/>
                                        </p:tgtEl>
                                      </p:cBhvr>
                                      <p:by x="0" y="0"/>
                                    </p:animScale>
                                  </p:childTnLst>
                                </p:cTn>
                              </p:par>
                              <p:par>
                                <p:cTn id="240" presetID="1" presetClass="entr" presetSubtype="0" fill="hold" nodeType="withEffect">
                                  <p:stCondLst>
                                    <p:cond delay="0"/>
                                  </p:stCondLst>
                                  <p:childTnLst>
                                    <p:set>
                                      <p:cBhvr>
                                        <p:cTn id="241" dur="1" fill="hold">
                                          <p:stCondLst>
                                            <p:cond delay="499"/>
                                          </p:stCondLst>
                                        </p:cTn>
                                        <p:tgtEl>
                                          <p:spTgt spid="21"/>
                                        </p:tgtEl>
                                        <p:attrNameLst>
                                          <p:attrName>style.visibility</p:attrName>
                                        </p:attrNameLst>
                                      </p:cBhvr>
                                      <p:to>
                                        <p:strVal val="visible"/>
                                      </p:to>
                                    </p:set>
                                  </p:childTnLst>
                                </p:cTn>
                              </p:par>
                              <p:par>
                                <p:cTn id="242" presetID="6" presetClass="emph" presetSubtype="0" accel="100000" autoRev="1" fill="hold" nodeType="withEffect">
                                  <p:stCondLst>
                                    <p:cond delay="0"/>
                                  </p:stCondLst>
                                  <p:childTnLst>
                                    <p:animScale>
                                      <p:cBhvr>
                                        <p:cTn id="243" dur="500" fill="hold"/>
                                        <p:tgtEl>
                                          <p:spTgt spid="21"/>
                                        </p:tgtEl>
                                      </p:cBhvr>
                                      <p:by x="0" y="0"/>
                                    </p:animScale>
                                  </p:childTnLst>
                                </p:cTn>
                              </p:par>
                              <p:par>
                                <p:cTn id="244" presetID="1" presetClass="entr" presetSubtype="0" fill="hold" nodeType="withEffect">
                                  <p:stCondLst>
                                    <p:cond delay="0"/>
                                  </p:stCondLst>
                                  <p:childTnLst>
                                    <p:set>
                                      <p:cBhvr>
                                        <p:cTn id="245" dur="1" fill="hold">
                                          <p:stCondLst>
                                            <p:cond delay="499"/>
                                          </p:stCondLst>
                                        </p:cTn>
                                        <p:tgtEl>
                                          <p:spTgt spid="22"/>
                                        </p:tgtEl>
                                        <p:attrNameLst>
                                          <p:attrName>style.visibility</p:attrName>
                                        </p:attrNameLst>
                                      </p:cBhvr>
                                      <p:to>
                                        <p:strVal val="visible"/>
                                      </p:to>
                                    </p:set>
                                  </p:childTnLst>
                                </p:cTn>
                              </p:par>
                              <p:par>
                                <p:cTn id="246" presetID="6" presetClass="emph" presetSubtype="0" accel="100000" autoRev="1" fill="hold" nodeType="withEffect">
                                  <p:stCondLst>
                                    <p:cond delay="0"/>
                                  </p:stCondLst>
                                  <p:childTnLst>
                                    <p:animScale>
                                      <p:cBhvr>
                                        <p:cTn id="247" dur="500" fill="hold"/>
                                        <p:tgtEl>
                                          <p:spTgt spid="22"/>
                                        </p:tgtEl>
                                      </p:cBhvr>
                                      <p:by x="0" y="0"/>
                                    </p:animScale>
                                  </p:childTnLst>
                                </p:cTn>
                              </p:par>
                              <p:par>
                                <p:cTn id="248" presetID="1" presetClass="entr" presetSubtype="0" fill="hold" nodeType="withEffect">
                                  <p:stCondLst>
                                    <p:cond delay="0"/>
                                  </p:stCondLst>
                                  <p:childTnLst>
                                    <p:set>
                                      <p:cBhvr>
                                        <p:cTn id="249" dur="1" fill="hold">
                                          <p:stCondLst>
                                            <p:cond delay="499"/>
                                          </p:stCondLst>
                                        </p:cTn>
                                        <p:tgtEl>
                                          <p:spTgt spid="2"/>
                                        </p:tgtEl>
                                        <p:attrNameLst>
                                          <p:attrName>style.visibility</p:attrName>
                                        </p:attrNameLst>
                                      </p:cBhvr>
                                      <p:to>
                                        <p:strVal val="visible"/>
                                      </p:to>
                                    </p:set>
                                  </p:childTnLst>
                                </p:cTn>
                              </p:par>
                              <p:par>
                                <p:cTn id="250" presetID="6" presetClass="emph" presetSubtype="0" accel="100000" autoRev="1" fill="hold" nodeType="withEffect">
                                  <p:stCondLst>
                                    <p:cond delay="0"/>
                                  </p:stCondLst>
                                  <p:childTnLst>
                                    <p:animScale>
                                      <p:cBhvr>
                                        <p:cTn id="251" dur="500" fill="hold"/>
                                        <p:tgtEl>
                                          <p:spTgt spid="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314" grpId="1"/>
      <p:bldP spid="309" grpId="0"/>
      <p:bldP spid="309" grpId="1"/>
      <p:bldP spid="310" grpId="0"/>
      <p:bldP spid="310" grpId="1"/>
      <p:bldP spid="311" grpId="0"/>
      <p:bldP spid="311" grpId="1"/>
      <p:bldP spid="312" grpId="0"/>
      <p:bldP spid="312" grpId="1"/>
      <p:bldP spid="313" grpId="0"/>
      <p:bldP spid="313" grpId="1"/>
      <p:bldP spid="315" grpId="0"/>
      <p:bldP spid="315" grpId="1"/>
      <p:bldP spid="337" grpId="0" animBg="1"/>
      <p:bldP spid="337" grpId="1" animBg="1"/>
      <p:bldP spid="338" grpId="0" animBg="1"/>
      <p:bldP spid="338" grpId="1" animBg="1"/>
      <p:bldP spid="339" grpId="0" animBg="1"/>
      <p:bldP spid="339" grpId="1" animBg="1"/>
      <p:bldP spid="341" grpId="0" animBg="1"/>
      <p:bldP spid="341" grpId="1" animBg="1"/>
      <p:bldP spid="342" grpId="0" animBg="1"/>
      <p:bldP spid="342" grpId="1" animBg="1"/>
      <p:bldP spid="343" grpId="0" animBg="1"/>
      <p:bldP spid="343" grpId="1" animBg="1"/>
      <p:bldP spid="344" grpId="0" animBg="1"/>
      <p:bldP spid="344" grpId="1" animBg="1"/>
      <p:bldP spid="345" grpId="0" animBg="1"/>
      <p:bldP spid="345"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5" grpId="0" animBg="1"/>
      <p:bldP spid="355" grpId="1" animBg="1"/>
      <p:bldP spid="356" grpId="0" animBg="1"/>
      <p:bldP spid="356" grpId="1" animBg="1"/>
      <p:bldP spid="357" grpId="0" animBg="1"/>
      <p:bldP spid="357" grpId="1" animBg="1"/>
      <p:bldP spid="358" grpId="0" animBg="1"/>
      <p:bldP spid="358" grpId="1" animBg="1"/>
      <p:bldP spid="120" grpId="0" animBg="1"/>
      <p:bldP spid="120" grpId="1" animBg="1"/>
      <p:bldP spid="121" grpId="0" animBg="1"/>
      <p:bldP spid="121" grpId="1" animBg="1"/>
      <p:bldP spid="143" grpId="0" animBg="1"/>
      <p:bldP spid="14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811461"/>
            <a:ext cx="12436475" cy="41830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4809B1AD-0B69-4246-8B26-F595AF3E76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37" y="373062"/>
            <a:ext cx="2209800" cy="2176318"/>
          </a:xfrm>
          <a:prstGeom prst="rect">
            <a:avLst/>
          </a:prstGeom>
        </p:spPr>
      </p:pic>
      <p:sp>
        <p:nvSpPr>
          <p:cNvPr id="10" name="Rectangle: Rounded Corners 9">
            <a:extLst>
              <a:ext uri="{FF2B5EF4-FFF2-40B4-BE49-F238E27FC236}">
                <a16:creationId xmlns:a16="http://schemas.microsoft.com/office/drawing/2014/main" id="{6469A8CD-0EB0-43A9-81F0-F6E6A3843351}"/>
              </a:ext>
            </a:extLst>
          </p:cNvPr>
          <p:cNvSpPr/>
          <p:nvPr/>
        </p:nvSpPr>
        <p:spPr bwMode="auto">
          <a:xfrm>
            <a:off x="3496090" y="1202541"/>
            <a:ext cx="1350547" cy="517359"/>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
        <p:nvSpPr>
          <p:cNvPr id="11" name="Title 1">
            <a:extLst>
              <a:ext uri="{FF2B5EF4-FFF2-40B4-BE49-F238E27FC236}">
                <a16:creationId xmlns:a16="http://schemas.microsoft.com/office/drawing/2014/main" id="{6538DDF7-92E7-4924-8B81-4F35F74A28CA}"/>
              </a:ext>
            </a:extLst>
          </p:cNvPr>
          <p:cNvSpPr txBox="1">
            <a:spLocks/>
          </p:cNvSpPr>
          <p:nvPr/>
        </p:nvSpPr>
        <p:spPr>
          <a:xfrm>
            <a:off x="579437" y="3040062"/>
            <a:ext cx="10210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0078D7"/>
                </a:solidFill>
                <a:cs typeface="Segoe UI Semilight" panose="020B0402040204020203" pitchFamily="34" charset="0"/>
              </a:rPr>
              <a:t>Azure </a:t>
            </a:r>
            <a:r>
              <a:rPr lang="en-US" sz="5400" spc="-102" dirty="0" err="1">
                <a:solidFill>
                  <a:srgbClr val="0078D7"/>
                </a:solidFill>
                <a:cs typeface="Segoe UI Semilight" panose="020B0402040204020203" pitchFamily="34" charset="0"/>
              </a:rPr>
              <a:t>Databricks</a:t>
            </a:r>
            <a:endParaRPr lang="en-US" sz="5400" spc="-102" dirty="0">
              <a:solidFill>
                <a:srgbClr val="0078D7"/>
              </a:solidFill>
              <a:cs typeface="Segoe UI Semilight" panose="020B0402040204020203" pitchFamily="34" charset="0"/>
            </a:endParaRPr>
          </a:p>
        </p:txBody>
      </p:sp>
      <p:sp>
        <p:nvSpPr>
          <p:cNvPr id="12" name="Text Placeholder 4">
            <a:extLst>
              <a:ext uri="{FF2B5EF4-FFF2-40B4-BE49-F238E27FC236}">
                <a16:creationId xmlns:a16="http://schemas.microsoft.com/office/drawing/2014/main" id="{CB73A005-720E-46B4-8F1F-C0480DEF587D}"/>
              </a:ext>
            </a:extLst>
          </p:cNvPr>
          <p:cNvSpPr txBox="1">
            <a:spLocks/>
          </p:cNvSpPr>
          <p:nvPr/>
        </p:nvSpPr>
        <p:spPr>
          <a:xfrm>
            <a:off x="503237" y="4550396"/>
            <a:ext cx="10439400" cy="1932794"/>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rPr>
              <a:t>Quickly launch and scale on demand</a:t>
            </a:r>
          </a:p>
          <a:p>
            <a:pPr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rPr>
              <a:t>Rich interactive workspace </a:t>
            </a:r>
          </a:p>
          <a:p>
            <a:pPr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rPr>
              <a:t>Integrated with Azure Active Directory, Power BI, SQL Data Warehouse, Cosmos DB and Azure Machine Learning</a:t>
            </a:r>
          </a:p>
        </p:txBody>
      </p:sp>
      <p:sp>
        <p:nvSpPr>
          <p:cNvPr id="13" name="Rectangle 12">
            <a:extLst>
              <a:ext uri="{FF2B5EF4-FFF2-40B4-BE49-F238E27FC236}">
                <a16:creationId xmlns:a16="http://schemas.microsoft.com/office/drawing/2014/main" id="{F72C09B5-84FB-441C-A541-E3440FA3C753}"/>
              </a:ext>
            </a:extLst>
          </p:cNvPr>
          <p:cNvSpPr/>
          <p:nvPr/>
        </p:nvSpPr>
        <p:spPr>
          <a:xfrm>
            <a:off x="579436" y="4005806"/>
            <a:ext cx="13487401" cy="523220"/>
          </a:xfrm>
          <a:prstGeom prst="rect">
            <a:avLst/>
          </a:prstGeom>
        </p:spPr>
        <p:txBody>
          <a:bodyPr wrap="square">
            <a:spAutoFit/>
          </a:bodyPr>
          <a:lstStyle/>
          <a:p>
            <a:pPr defTabSz="951121">
              <a:spcAft>
                <a:spcPts val="1198"/>
              </a:spcAft>
              <a:defRPr/>
            </a:pPr>
            <a:r>
              <a:rPr lang="en-US" sz="2800" dirty="0">
                <a:solidFill>
                  <a:srgbClr val="4EB1FF"/>
                </a:solidFill>
              </a:rPr>
              <a:t>Apache® Spark™ based analytics platform optimized for Azure</a:t>
            </a:r>
          </a:p>
        </p:txBody>
      </p:sp>
    </p:spTree>
    <p:extLst>
      <p:ext uri="{BB962C8B-B14F-4D97-AF65-F5344CB8AC3E}">
        <p14:creationId xmlns:p14="http://schemas.microsoft.com/office/powerpoint/2010/main" val="3704905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childTnLst>
                                </p:cTn>
                              </p:par>
                              <p:par>
                                <p:cTn id="8" presetID="35" presetClass="path" presetSubtype="0" decel="100000" fill="hold" nodeType="withEffect">
                                  <p:stCondLst>
                                    <p:cond delay="0"/>
                                  </p:stCondLst>
                                  <p:childTnLst>
                                    <p:animMotion origin="layout" path="M -0.05552 0.00022 L -2.42022E-6 0.00022 " pathEditMode="relative" rAng="0" ptsTypes="AA">
                                      <p:cBhvr>
                                        <p:cTn id="9" dur="800" fill="hold"/>
                                        <p:tgtEl>
                                          <p:spTgt spid="8"/>
                                        </p:tgtEl>
                                        <p:attrNameLst>
                                          <p:attrName>ppt_x</p:attrName>
                                          <p:attrName>ppt_y</p:attrName>
                                        </p:attrNameLst>
                                      </p:cBhvr>
                                      <p:rCtr x="2770"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600"/>
                                        <p:tgtEl>
                                          <p:spTgt spid="11"/>
                                        </p:tgtEl>
                                      </p:cBhvr>
                                    </p:animEffect>
                                  </p:childTnLst>
                                </p:cTn>
                              </p:par>
                              <p:par>
                                <p:cTn id="16" presetID="35" presetClass="path" presetSubtype="0" decel="100000" fill="hold" grpId="1" nodeType="withEffect">
                                  <p:stCondLst>
                                    <p:cond delay="200"/>
                                  </p:stCondLst>
                                  <p:childTnLst>
                                    <p:animMotion origin="layout" path="M -0.05553 0.00023 L -3.31887E-8 0.00023 " pathEditMode="relative" rAng="0" ptsTypes="AA">
                                      <p:cBhvr>
                                        <p:cTn id="17" dur="800" fill="hold"/>
                                        <p:tgtEl>
                                          <p:spTgt spid="11"/>
                                        </p:tgtEl>
                                        <p:attrNameLst>
                                          <p:attrName>ppt_x</p:attrName>
                                          <p:attrName>ppt_y</p:attrName>
                                        </p:attrNameLst>
                                      </p:cBhvr>
                                      <p:rCtr x="2770" y="0"/>
                                    </p:animMotion>
                                  </p:childTnLst>
                                </p:cTn>
                              </p:par>
                              <p:par>
                                <p:cTn id="18" presetID="10" presetClass="entr" presetSubtype="0" fill="hold" grpId="0" nodeType="withEffect">
                                  <p:stCondLst>
                                    <p:cond delay="7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600"/>
                                        <p:tgtEl>
                                          <p:spTgt spid="13"/>
                                        </p:tgtEl>
                                      </p:cBhvr>
                                    </p:animEffect>
                                  </p:childTnLst>
                                </p:cTn>
                              </p:par>
                              <p:par>
                                <p:cTn id="21" presetID="35" presetClass="path" presetSubtype="0" decel="100000" fill="hold" grpId="1" nodeType="withEffect">
                                  <p:stCondLst>
                                    <p:cond delay="500"/>
                                  </p:stCondLst>
                                  <p:childTnLst>
                                    <p:animMotion origin="layout" path="M -0.05552 0.00022 L -3.50268E-6 0.00022 " pathEditMode="relative" rAng="0" ptsTypes="AA">
                                      <p:cBhvr>
                                        <p:cTn id="22" dur="800" fill="hold"/>
                                        <p:tgtEl>
                                          <p:spTgt spid="13"/>
                                        </p:tgtEl>
                                        <p:attrNameLst>
                                          <p:attrName>ppt_x</p:attrName>
                                          <p:attrName>ppt_y</p:attrName>
                                        </p:attrNameLst>
                                      </p:cBhvr>
                                      <p:rCtr x="2770" y="0"/>
                                    </p:animMotion>
                                  </p:childTnLst>
                                </p:cTn>
                              </p:par>
                              <p:par>
                                <p:cTn id="23" presetID="10" presetClass="entr" presetSubtype="0"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600"/>
                                        <p:tgtEl>
                                          <p:spTgt spid="12"/>
                                        </p:tgtEl>
                                      </p:cBhvr>
                                    </p:animEffect>
                                  </p:childTnLst>
                                </p:cTn>
                              </p:par>
                              <p:par>
                                <p:cTn id="26" presetID="35" presetClass="path" presetSubtype="0" decel="100000" fill="hold" grpId="1" nodeType="withEffect">
                                  <p:stCondLst>
                                    <p:cond delay="900"/>
                                  </p:stCondLst>
                                  <p:childTnLst>
                                    <p:animMotion origin="layout" path="M -0.05552 0.00022 L -3.60225E-6 0.00022 " pathEditMode="relative" rAng="0" ptsTypes="AA">
                                      <p:cBhvr>
                                        <p:cTn id="27" dur="800" fill="hold"/>
                                        <p:tgtEl>
                                          <p:spTgt spid="12"/>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2" grpId="0"/>
      <p:bldP spid="12" grpId="1"/>
      <p:bldP spid="13" grpId="0"/>
      <p:bldP spid="13"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err="1"/>
              <a:t>Databricks</a:t>
            </a:r>
            <a:endParaRPr lang="en-US" sz="1200" dirty="0"/>
          </a:p>
        </p:txBody>
      </p:sp>
      <p:grpSp>
        <p:nvGrpSpPr>
          <p:cNvPr id="24" name="Group 23">
            <a:extLst>
              <a:ext uri="{FF2B5EF4-FFF2-40B4-BE49-F238E27FC236}">
                <a16:creationId xmlns:a16="http://schemas.microsoft.com/office/drawing/2014/main" id="{46330F8E-EA30-4BB9-9B4F-BB0CB7EAB22C}"/>
              </a:ext>
            </a:extLst>
          </p:cNvPr>
          <p:cNvGrpSpPr/>
          <p:nvPr/>
        </p:nvGrpSpPr>
        <p:grpSpPr>
          <a:xfrm>
            <a:off x="4751675" y="4030662"/>
            <a:ext cx="3498272" cy="1466311"/>
            <a:chOff x="4751675" y="3738267"/>
            <a:chExt cx="3498272" cy="1466311"/>
          </a:xfrm>
        </p:grpSpPr>
        <p:sp>
          <p:nvSpPr>
            <p:cNvPr id="13" name="Text Placeholder 3">
              <a:extLst>
                <a:ext uri="{FF2B5EF4-FFF2-40B4-BE49-F238E27FC236}">
                  <a16:creationId xmlns:a16="http://schemas.microsoft.com/office/drawing/2014/main" id="{5FA08834-28E4-43C2-AD07-5DC21D83D6D6}"/>
                </a:ext>
              </a:extLst>
            </p:cNvPr>
            <p:cNvSpPr txBox="1">
              <a:spLocks/>
            </p:cNvSpPr>
            <p:nvPr/>
          </p:nvSpPr>
          <p:spPr>
            <a:xfrm>
              <a:off x="4770438" y="4355115"/>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Software Developer </a:t>
              </a:r>
              <a:r>
                <a:rPr kumimoji="0" lang="en-US" sz="20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Databricks</a:t>
              </a:r>
              <a:endParaRPr kumimoji="0" lang="en-US" sz="20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sp>
          <p:nvSpPr>
            <p:cNvPr id="15" name="Text Placeholder 3">
              <a:extLst>
                <a:ext uri="{FF2B5EF4-FFF2-40B4-BE49-F238E27FC236}">
                  <a16:creationId xmlns:a16="http://schemas.microsoft.com/office/drawing/2014/main" id="{05587880-AE65-4FAB-A600-46F1FE380460}"/>
                </a:ext>
              </a:extLst>
            </p:cNvPr>
            <p:cNvSpPr txBox="1">
              <a:spLocks/>
            </p:cNvSpPr>
            <p:nvPr/>
          </p:nvSpPr>
          <p:spPr>
            <a:xfrm>
              <a:off x="4751675" y="3738267"/>
              <a:ext cx="3498272"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Greg Owen</a:t>
              </a:r>
            </a:p>
          </p:txBody>
        </p:sp>
      </p:grpSp>
      <p:cxnSp>
        <p:nvCxnSpPr>
          <p:cNvPr id="17" name="Straight Connector 16">
            <a:extLst>
              <a:ext uri="{FF2B5EF4-FFF2-40B4-BE49-F238E27FC236}">
                <a16:creationId xmlns:a16="http://schemas.microsoft.com/office/drawing/2014/main" id="{E0DFE449-C034-4F1E-AD7A-DC588BA25F22}"/>
              </a:ext>
            </a:extLst>
          </p:cNvPr>
          <p:cNvCxnSpPr>
            <a:cxnSpLocks/>
          </p:cNvCxnSpPr>
          <p:nvPr/>
        </p:nvCxnSpPr>
        <p:spPr>
          <a:xfrm>
            <a:off x="4465637" y="4030662"/>
            <a:ext cx="0" cy="1999464"/>
          </a:xfrm>
          <a:prstGeom prst="line">
            <a:avLst/>
          </a:prstGeom>
          <a:ln>
            <a:solidFill>
              <a:srgbClr val="0072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3200400" cy="1466311"/>
            <a:chOff x="1265237" y="3738267"/>
            <a:chExt cx="3200400" cy="1466311"/>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Ali </a:t>
              </a:r>
              <a:r>
                <a:rPr lang="en-US" sz="4000" dirty="0" err="1">
                  <a:solidFill>
                    <a:schemeClr val="bg1">
                      <a:lumMod val="75000"/>
                    </a:schemeClr>
                  </a:solidFill>
                </a:rPr>
                <a:t>Ghodsi</a:t>
              </a:r>
              <a:r>
                <a:rPr lang="en-US" sz="4000" dirty="0">
                  <a:solidFill>
                    <a:schemeClr val="bg1">
                      <a:lumMod val="75000"/>
                    </a:schemeClr>
                  </a:solidFill>
                </a:rPr>
                <a:t> </a:t>
              </a:r>
            </a:p>
          </p:txBody>
        </p:sp>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265237" y="4355115"/>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Co-founder + CEO </a:t>
              </a:r>
              <a:r>
                <a:rPr kumimoji="0" lang="en-US" sz="20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Databricks</a:t>
              </a:r>
              <a:endParaRPr kumimoji="0" lang="en-US" sz="20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grpSp>
      <p:grpSp>
        <p:nvGrpSpPr>
          <p:cNvPr id="6" name="Group 5">
            <a:extLst>
              <a:ext uri="{FF2B5EF4-FFF2-40B4-BE49-F238E27FC236}">
                <a16:creationId xmlns:a16="http://schemas.microsoft.com/office/drawing/2014/main" id="{87D979BA-0341-45B3-880E-1FF49C1B6EBE}"/>
              </a:ext>
            </a:extLst>
          </p:cNvPr>
          <p:cNvGrpSpPr/>
          <p:nvPr/>
        </p:nvGrpSpPr>
        <p:grpSpPr>
          <a:xfrm>
            <a:off x="1417637" y="5390897"/>
            <a:ext cx="3492624" cy="544765"/>
            <a:chOff x="1417637" y="5390897"/>
            <a:chExt cx="3492624" cy="544765"/>
          </a:xfrm>
        </p:grpSpPr>
        <p:sp>
          <p:nvSpPr>
            <p:cNvPr id="11" name="Text Placeholder 3">
              <a:extLst>
                <a:ext uri="{FF2B5EF4-FFF2-40B4-BE49-F238E27FC236}">
                  <a16:creationId xmlns:a16="http://schemas.microsoft.com/office/drawing/2014/main" id="{70690613-0702-410E-9BFC-21AB3182A726}"/>
                </a:ext>
              </a:extLst>
            </p:cNvPr>
            <p:cNvSpPr txBox="1">
              <a:spLocks/>
            </p:cNvSpPr>
            <p:nvPr/>
          </p:nvSpPr>
          <p:spPr>
            <a:xfrm>
              <a:off x="1709861" y="5390897"/>
              <a:ext cx="3200400" cy="544765"/>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1800" dirty="0" err="1">
                  <a:solidFill>
                    <a:schemeClr val="bg2">
                      <a:lumMod val="60000"/>
                      <a:lumOff val="40000"/>
                    </a:schemeClr>
                  </a:solidFill>
                  <a:latin typeface="Segoe UI Semibold" panose="020B0702040204020203" pitchFamily="34" charset="0"/>
                  <a:cs typeface="Segoe UI Semibold" panose="020B0702040204020203" pitchFamily="34" charset="0"/>
                </a:rPr>
                <a:t>alighodsi</a:t>
              </a:r>
              <a:endParaRPr lang="en-US" sz="18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12" name="Graphic 6">
              <a:extLst>
                <a:ext uri="{FF2B5EF4-FFF2-40B4-BE49-F238E27FC236}">
                  <a16:creationId xmlns:a16="http://schemas.microsoft.com/office/drawing/2014/main" id="{564C7CC8-02B3-4B38-A7EE-51729132859A}"/>
                </a:ext>
              </a:extLst>
            </p:cNvPr>
            <p:cNvPicPr>
              <a:picLocks noChangeAspect="1"/>
            </p:cNvPicPr>
            <p:nvPr/>
          </p:nvPicPr>
          <p:blipFill>
            <a:blip r:embed="rId3"/>
            <a:stretch>
              <a:fillRect/>
            </a:stretch>
          </p:blipFill>
          <p:spPr>
            <a:xfrm>
              <a:off x="1417637" y="5493588"/>
              <a:ext cx="398587" cy="324054"/>
            </a:xfrm>
            <a:prstGeom prst="rect">
              <a:avLst/>
            </a:prstGeom>
          </p:spPr>
        </p:pic>
      </p:grpSp>
      <p:grpSp>
        <p:nvGrpSpPr>
          <p:cNvPr id="5" name="Group 4">
            <a:extLst>
              <a:ext uri="{FF2B5EF4-FFF2-40B4-BE49-F238E27FC236}">
                <a16:creationId xmlns:a16="http://schemas.microsoft.com/office/drawing/2014/main" id="{32D56FC4-2831-4090-BDCA-386E2F41ED10}"/>
              </a:ext>
            </a:extLst>
          </p:cNvPr>
          <p:cNvGrpSpPr/>
          <p:nvPr/>
        </p:nvGrpSpPr>
        <p:grpSpPr>
          <a:xfrm>
            <a:off x="4949301" y="5390897"/>
            <a:ext cx="3492624" cy="544765"/>
            <a:chOff x="4949301" y="5390897"/>
            <a:chExt cx="3492624" cy="544765"/>
          </a:xfrm>
        </p:grpSpPr>
        <p:sp>
          <p:nvSpPr>
            <p:cNvPr id="14" name="Text Placeholder 3">
              <a:extLst>
                <a:ext uri="{FF2B5EF4-FFF2-40B4-BE49-F238E27FC236}">
                  <a16:creationId xmlns:a16="http://schemas.microsoft.com/office/drawing/2014/main" id="{00BC841F-A06E-46AF-A829-43495D213CB8}"/>
                </a:ext>
              </a:extLst>
            </p:cNvPr>
            <p:cNvSpPr txBox="1">
              <a:spLocks/>
            </p:cNvSpPr>
            <p:nvPr/>
          </p:nvSpPr>
          <p:spPr>
            <a:xfrm>
              <a:off x="5241525" y="5390897"/>
              <a:ext cx="3200400" cy="544765"/>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1800" dirty="0" err="1">
                  <a:solidFill>
                    <a:schemeClr val="bg2">
                      <a:lumMod val="60000"/>
                      <a:lumOff val="40000"/>
                    </a:schemeClr>
                  </a:solidFill>
                  <a:latin typeface="Segoe UI Semibold" panose="020B0702040204020203" pitchFamily="34" charset="0"/>
                  <a:cs typeface="Segoe UI Semibold" panose="020B0702040204020203" pitchFamily="34" charset="0"/>
                </a:rPr>
                <a:t>gregorygowen</a:t>
              </a:r>
              <a:r>
                <a:rPr lang="en-US" sz="1800" dirty="0">
                  <a:solidFill>
                    <a:schemeClr val="bg2">
                      <a:lumMod val="60000"/>
                      <a:lumOff val="40000"/>
                    </a:schemeClr>
                  </a:solidFill>
                  <a:latin typeface="Segoe UI Semibold" panose="020B0702040204020203" pitchFamily="34" charset="0"/>
                  <a:cs typeface="Segoe UI Semibold" panose="020B0702040204020203" pitchFamily="34" charset="0"/>
                </a:rPr>
                <a:t> </a:t>
              </a:r>
            </a:p>
          </p:txBody>
        </p:sp>
        <p:pic>
          <p:nvPicPr>
            <p:cNvPr id="16" name="Graphic 6">
              <a:extLst>
                <a:ext uri="{FF2B5EF4-FFF2-40B4-BE49-F238E27FC236}">
                  <a16:creationId xmlns:a16="http://schemas.microsoft.com/office/drawing/2014/main" id="{309C7790-2808-4EE2-A732-450C93509E84}"/>
                </a:ext>
              </a:extLst>
            </p:cNvPr>
            <p:cNvPicPr>
              <a:picLocks noChangeAspect="1"/>
            </p:cNvPicPr>
            <p:nvPr/>
          </p:nvPicPr>
          <p:blipFill>
            <a:blip r:embed="rId3"/>
            <a:stretch>
              <a:fillRect/>
            </a:stretch>
          </p:blipFill>
          <p:spPr>
            <a:xfrm>
              <a:off x="4949301" y="5493588"/>
              <a:ext cx="398587" cy="324054"/>
            </a:xfrm>
            <a:prstGeom prst="rect">
              <a:avLst/>
            </a:prstGeom>
          </p:spPr>
        </p:pic>
      </p:grpSp>
    </p:spTree>
    <p:extLst>
      <p:ext uri="{BB962C8B-B14F-4D97-AF65-F5344CB8AC3E}">
        <p14:creationId xmlns:p14="http://schemas.microsoft.com/office/powerpoint/2010/main" val="158483425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2" presetClass="entr" presetSubtype="1" fill="hold"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250"/>
                                        <p:tgtEl>
                                          <p:spTgt spid="17"/>
                                        </p:tgtEl>
                                      </p:cBhvr>
                                    </p:animEffect>
                                  </p:childTnLst>
                                </p:cTn>
                              </p:par>
                              <p:par>
                                <p:cTn id="17" presetID="10" presetClass="entr" presetSubtype="0" fill="hold" nodeType="withEffect">
                                  <p:stCondLst>
                                    <p:cond delay="1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1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12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125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2270859"/>
            <a:ext cx="10210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Azure </a:t>
            </a:r>
            <a:r>
              <a:rPr lang="en-US" sz="5400" spc="-102" dirty="0" err="1">
                <a:solidFill>
                  <a:srgbClr val="FFFFFF"/>
                </a:solidFill>
              </a:rPr>
              <a:t>Databricks</a:t>
            </a:r>
            <a:endParaRPr lang="en-US" sz="5400" spc="-102" dirty="0">
              <a:solidFill>
                <a:srgbClr val="FFFFFF"/>
              </a:solidFill>
            </a:endParaRP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03238" y="3979498"/>
            <a:ext cx="11275522" cy="1932794"/>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sz="2400" b="1" dirty="0">
                <a:latin typeface="+mn-lt"/>
              </a:rPr>
              <a:t>Quickly launch and scale on demand</a:t>
            </a:r>
          </a:p>
          <a:p>
            <a:pPr defTabSz="951121">
              <a:spcAft>
                <a:spcPts val="1198"/>
              </a:spcAft>
              <a:defRPr/>
            </a:pPr>
            <a:r>
              <a:rPr lang="en-US" sz="2400" b="1" dirty="0">
                <a:latin typeface="+mn-lt"/>
              </a:rPr>
              <a:t>Rich interactive workspace </a:t>
            </a:r>
          </a:p>
          <a:p>
            <a:pPr defTabSz="951121">
              <a:spcAft>
                <a:spcPts val="1198"/>
              </a:spcAft>
              <a:defRPr/>
            </a:pPr>
            <a:r>
              <a:rPr lang="en-US" sz="2400" b="1" dirty="0">
                <a:latin typeface="+mn-lt"/>
              </a:rPr>
              <a:t>Integrated with Azure Active Directory, Power BI, SQL Data Warehouse, </a:t>
            </a:r>
            <a:br>
              <a:rPr lang="en-US" sz="2400" b="1" dirty="0">
                <a:latin typeface="+mn-lt"/>
              </a:rPr>
            </a:br>
            <a:r>
              <a:rPr lang="en-US" sz="2400" b="1" dirty="0">
                <a:latin typeface="+mn-lt"/>
              </a:rPr>
              <a:t>Azure Cosmos DB and Azure Machine Learning</a:t>
            </a:r>
          </a:p>
        </p:txBody>
      </p:sp>
      <p:sp>
        <p:nvSpPr>
          <p:cNvPr id="5" name="Rectangle 4">
            <a:extLst>
              <a:ext uri="{FF2B5EF4-FFF2-40B4-BE49-F238E27FC236}">
                <a16:creationId xmlns:a16="http://schemas.microsoft.com/office/drawing/2014/main" id="{51E2A66A-8325-453B-B835-41E2A868CB56}"/>
              </a:ext>
            </a:extLst>
          </p:cNvPr>
          <p:cNvSpPr/>
          <p:nvPr/>
        </p:nvSpPr>
        <p:spPr>
          <a:xfrm>
            <a:off x="579437" y="3286495"/>
            <a:ext cx="11275523" cy="584775"/>
          </a:xfrm>
          <a:prstGeom prst="rect">
            <a:avLst/>
          </a:prstGeom>
        </p:spPr>
        <p:txBody>
          <a:bodyPr wrap="none">
            <a:spAutoFit/>
          </a:bodyPr>
          <a:lstStyle/>
          <a:p>
            <a:pPr defTabSz="951121">
              <a:spcAft>
                <a:spcPts val="1198"/>
              </a:spcAft>
              <a:defRPr/>
            </a:pPr>
            <a:r>
              <a:rPr lang="en-US" sz="3200" dirty="0">
                <a:solidFill>
                  <a:schemeClr val="bg2">
                    <a:lumMod val="40000"/>
                    <a:lumOff val="60000"/>
                  </a:schemeClr>
                </a:solidFill>
              </a:rPr>
              <a:t>Apache® Spark™ based analytics platform optimized for Azure</a:t>
            </a:r>
          </a:p>
        </p:txBody>
      </p:sp>
      <p:sp>
        <p:nvSpPr>
          <p:cNvPr id="7" name="Rectangle: Rounded Corners 6">
            <a:extLst>
              <a:ext uri="{FF2B5EF4-FFF2-40B4-BE49-F238E27FC236}">
                <a16:creationId xmlns:a16="http://schemas.microsoft.com/office/drawing/2014/main" id="{43C6FAEA-75E5-4FF0-A39E-C4E29D986C98}"/>
              </a:ext>
            </a:extLst>
          </p:cNvPr>
          <p:cNvSpPr/>
          <p:nvPr/>
        </p:nvSpPr>
        <p:spPr bwMode="auto">
          <a:xfrm>
            <a:off x="639329" y="1753500"/>
            <a:ext cx="2226108" cy="517359"/>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PREVIEW NOW</a:t>
            </a:r>
          </a:p>
        </p:txBody>
      </p:sp>
    </p:spTree>
    <p:extLst>
      <p:ext uri="{BB962C8B-B14F-4D97-AF65-F5344CB8AC3E}">
        <p14:creationId xmlns:p14="http://schemas.microsoft.com/office/powerpoint/2010/main" val="256847097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200"/>
                                  </p:stCondLst>
                                  <p:childTnLst>
                                    <p:animMotion origin="layout" path="M -0.05553 0.00022 L -3.31887E-8 0.00022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7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600"/>
                                        <p:tgtEl>
                                          <p:spTgt spid="5"/>
                                        </p:tgtEl>
                                      </p:cBhvr>
                                    </p:animEffect>
                                  </p:childTnLst>
                                </p:cTn>
                              </p:par>
                              <p:par>
                                <p:cTn id="13" presetID="35" presetClass="path" presetSubtype="0" decel="100000" fill="hold" grpId="1" nodeType="withEffect">
                                  <p:stCondLst>
                                    <p:cond delay="500"/>
                                  </p:stCondLst>
                                  <p:childTnLst>
                                    <p:animMotion origin="layout" path="M -0.05552 0.00022 L -2.35129E-6 0.00022 " pathEditMode="relative" rAng="0" ptsTypes="AA">
                                      <p:cBhvr>
                                        <p:cTn id="14" dur="800" fill="hold"/>
                                        <p:tgtEl>
                                          <p:spTgt spid="5"/>
                                        </p:tgtEl>
                                        <p:attrNameLst>
                                          <p:attrName>ppt_x</p:attrName>
                                          <p:attrName>ppt_y</p:attrName>
                                        </p:attrNameLst>
                                      </p:cBhvr>
                                      <p:rCtr x="2770" y="0"/>
                                    </p:animMotion>
                                  </p:childTnLst>
                                </p:cTn>
                              </p:par>
                              <p:par>
                                <p:cTn id="15" presetID="10" presetClass="entr" presetSubtype="0" fill="hold" grpId="0" nodeType="with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600"/>
                                        <p:tgtEl>
                                          <p:spTgt spid="3"/>
                                        </p:tgtEl>
                                      </p:cBhvr>
                                    </p:animEffect>
                                  </p:childTnLst>
                                </p:cTn>
                              </p:par>
                              <p:par>
                                <p:cTn id="18" presetID="35" presetClass="path" presetSubtype="0" decel="100000" fill="hold" grpId="1" nodeType="withEffect">
                                  <p:stCondLst>
                                    <p:cond delay="900"/>
                                  </p:stCondLst>
                                  <p:childTnLst>
                                    <p:animMotion origin="layout" path="M -0.05553 0.00023 L 4.78683E-6 0.00023 " pathEditMode="relative" rAng="0" ptsTypes="AA">
                                      <p:cBhvr>
                                        <p:cTn id="19" dur="800" fill="hold"/>
                                        <p:tgtEl>
                                          <p:spTgt spid="3"/>
                                        </p:tgtEl>
                                        <p:attrNameLst>
                                          <p:attrName>ppt_x</p:attrName>
                                          <p:attrName>ppt_y</p:attrName>
                                        </p:attrNameLst>
                                      </p:cBhvr>
                                      <p:rCtr x="2770" y="0"/>
                                    </p:animMotion>
                                  </p:childTnLst>
                                </p:cTn>
                              </p:par>
                              <p:par>
                                <p:cTn id="20" presetID="10" presetClass="entr" presetSubtype="0" fill="hold" grpId="0"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9496B-27DE-4F00-B995-C4A9A24A092C}"/>
              </a:ext>
            </a:extLst>
          </p:cNvPr>
          <p:cNvSpPr/>
          <p:nvPr/>
        </p:nvSpPr>
        <p:spPr bwMode="auto">
          <a:xfrm>
            <a:off x="6902045" y="0"/>
            <a:ext cx="5534430"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1562540" y="2464205"/>
            <a:ext cx="5339505" cy="154450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Intelligent Edge + Intelligent Cloud</a:t>
            </a:r>
          </a:p>
        </p:txBody>
      </p:sp>
      <p:sp>
        <p:nvSpPr>
          <p:cNvPr id="25" name="Text Placeholder 2">
            <a:extLst>
              <a:ext uri="{FF2B5EF4-FFF2-40B4-BE49-F238E27FC236}">
                <a16:creationId xmlns:a16="http://schemas.microsoft.com/office/drawing/2014/main" id="{DAB79DD1-996F-413B-9B52-C66B4851F8BA}"/>
              </a:ext>
            </a:extLst>
          </p:cNvPr>
          <p:cNvSpPr txBox="1">
            <a:spLocks/>
          </p:cNvSpPr>
          <p:nvPr/>
        </p:nvSpPr>
        <p:spPr>
          <a:xfrm>
            <a:off x="7361236" y="1502870"/>
            <a:ext cx="4419601" cy="398878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Mobile</a:t>
            </a:r>
            <a:b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b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Containers</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DevOps</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Data</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AI</a:t>
            </a:r>
          </a:p>
        </p:txBody>
      </p:sp>
    </p:spTree>
    <p:extLst>
      <p:ext uri="{BB962C8B-B14F-4D97-AF65-F5344CB8AC3E}">
        <p14:creationId xmlns:p14="http://schemas.microsoft.com/office/powerpoint/2010/main" val="3489862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6276456"/>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8058988"/>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8058978"/>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111" name="Rectangle 110"/>
          <p:cNvSpPr/>
          <p:nvPr/>
        </p:nvSpPr>
        <p:spPr bwMode="auto">
          <a:xfrm>
            <a:off x="208522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112" name="Rectangle 111"/>
          <p:cNvSpPr/>
          <p:nvPr/>
        </p:nvSpPr>
        <p:spPr bwMode="auto">
          <a:xfrm>
            <a:off x="-9979"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48" name="Title 4">
            <a:extLst>
              <a:ext uri="{FF2B5EF4-FFF2-40B4-BE49-F238E27FC236}">
                <a16:creationId xmlns:a16="http://schemas.microsoft.com/office/drawing/2014/main" id="{4CC34BF7-5BBF-493A-9EB3-AA4A6E01F699}"/>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292899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2" y="-1"/>
            <a:ext cx="12434711" cy="7024207"/>
          </a:xfrm>
          <a:prstGeom prst="rect">
            <a:avLst/>
          </a:prstGeom>
        </p:spPr>
      </p:pic>
      <p:sp>
        <p:nvSpPr>
          <p:cNvPr id="16" name="Rectangle 15"/>
          <p:cNvSpPr/>
          <p:nvPr/>
        </p:nvSpPr>
        <p:spPr>
          <a:xfrm>
            <a:off x="882" y="0"/>
            <a:ext cx="12434261" cy="7024206"/>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39" name="Title 1"/>
          <p:cNvSpPr txBox="1">
            <a:spLocks/>
          </p:cNvSpPr>
          <p:nvPr/>
        </p:nvSpPr>
        <p:spPr>
          <a:xfrm>
            <a:off x="1265237" y="3755481"/>
            <a:ext cx="9430002" cy="1358684"/>
          </a:xfrm>
          <a:prstGeom prst="rect">
            <a:avLst/>
          </a:prstGeom>
        </p:spPr>
        <p:txBody>
          <a:bodyPr vert="horz" lIns="93128" tIns="46564" rIns="93128" bIns="46564"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914049">
              <a:lnSpc>
                <a:spcPct val="100000"/>
              </a:lnSpc>
              <a:defRPr/>
            </a:pPr>
            <a:r>
              <a:rPr lang="en-US" sz="4000"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Best-in-class tools for </a:t>
            </a:r>
            <a:r>
              <a:rPr lang="en-US" sz="4000" b="1" i="1"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every</a:t>
            </a:r>
            <a:r>
              <a:rPr lang="en-US" sz="4000"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 developer</a:t>
            </a:r>
          </a:p>
        </p:txBody>
      </p:sp>
      <p:sp>
        <p:nvSpPr>
          <p:cNvPr id="7" name="Rectangle 6"/>
          <p:cNvSpPr/>
          <p:nvPr/>
        </p:nvSpPr>
        <p:spPr>
          <a:xfrm>
            <a:off x="7572562" y="2519015"/>
            <a:ext cx="3905236" cy="646331"/>
          </a:xfrm>
          <a:prstGeom prst="rect">
            <a:avLst/>
          </a:prstGeom>
        </p:spPr>
        <p:txBody>
          <a:bodyPr wrap="none" anchor="ctr">
            <a:spAutoFit/>
          </a:bodyPr>
          <a:lstStyle/>
          <a:p>
            <a:pPr algn="ctr" defTabSz="1242610" fontAlgn="base">
              <a:lnSpc>
                <a:spcPct val="90000"/>
              </a:lnSpc>
              <a:spcBef>
                <a:spcPct val="0"/>
              </a:spcBef>
              <a:spcAft>
                <a:spcPct val="0"/>
              </a:spcAft>
              <a:defRPr/>
            </a:pPr>
            <a:r>
              <a:rPr lang="en-US" sz="4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Microsoft Azure</a:t>
            </a:r>
          </a:p>
        </p:txBody>
      </p:sp>
      <p:sp>
        <p:nvSpPr>
          <p:cNvPr id="36" name="Title 2"/>
          <p:cNvSpPr txBox="1">
            <a:spLocks/>
          </p:cNvSpPr>
          <p:nvPr/>
        </p:nvSpPr>
        <p:spPr>
          <a:xfrm>
            <a:off x="579437" y="2527690"/>
            <a:ext cx="6019800" cy="62898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1242610" fontAlgn="base">
              <a:spcBef>
                <a:spcPct val="0"/>
              </a:spcBef>
              <a:spcAft>
                <a:spcPct val="0"/>
              </a:spcAft>
              <a:defRPr/>
            </a:pPr>
            <a:r>
              <a:rPr lang="en-US" sz="4000" kern="0" spc="-10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Visual Studio Family</a:t>
            </a:r>
          </a:p>
        </p:txBody>
      </p:sp>
      <p:sp>
        <p:nvSpPr>
          <p:cNvPr id="2" name="Plus Sign 1"/>
          <p:cNvSpPr/>
          <p:nvPr/>
        </p:nvSpPr>
        <p:spPr bwMode="auto">
          <a:xfrm>
            <a:off x="6489333" y="2354262"/>
            <a:ext cx="975836" cy="975836"/>
          </a:xfrm>
          <a:prstGeom prst="mathPlus">
            <a:avLst>
              <a:gd name="adj1" fmla="val 32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0722719F-06EA-40F4-8C40-75BAA02129FE}"/>
              </a:ext>
            </a:extLst>
          </p:cNvPr>
          <p:cNvCxnSpPr>
            <a:cxnSpLocks/>
          </p:cNvCxnSpPr>
          <p:nvPr/>
        </p:nvCxnSpPr>
        <p:spPr>
          <a:xfrm>
            <a:off x="808037" y="3497262"/>
            <a:ext cx="10668000" cy="0"/>
          </a:xfrm>
          <a:prstGeom prst="line">
            <a:avLst/>
          </a:prstGeom>
          <a:ln>
            <a:solidFill>
              <a:schemeClr val="bg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3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75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25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10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600"/>
                                        <p:tgtEl>
                                          <p:spTgt spid="39"/>
                                        </p:tgtEl>
                                      </p:cBhvr>
                                    </p:animEffect>
                                  </p:childTnLst>
                                </p:cTn>
                              </p:par>
                              <p:par>
                                <p:cTn id="25" presetID="35" presetClass="path" presetSubtype="0" decel="100000" fill="hold" grpId="1" nodeType="withEffect">
                                  <p:stCondLst>
                                    <p:cond delay="50"/>
                                  </p:stCondLst>
                                  <p:childTnLst>
                                    <p:animMotion origin="layout" path="M -0.05552 0.0093 L -2.69339E-6 0.0093 " pathEditMode="relative" rAng="0" ptsTypes="AA">
                                      <p:cBhvr>
                                        <p:cTn id="26" dur="700" fill="hold"/>
                                        <p:tgtEl>
                                          <p:spTgt spid="3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9" grpId="0"/>
      <p:bldP spid="39" grpId="1"/>
      <p:bldP spid="7" grpId="0"/>
      <p:bldP spid="36" grpId="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9496B-27DE-4F00-B995-C4A9A24A092C}"/>
              </a:ext>
            </a:extLst>
          </p:cNvPr>
          <p:cNvSpPr/>
          <p:nvPr/>
        </p:nvSpPr>
        <p:spPr bwMode="auto">
          <a:xfrm>
            <a:off x="3627437" y="0"/>
            <a:ext cx="88090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CE96F233-7E66-4899-9991-72610D3BD509}"/>
              </a:ext>
            </a:extLst>
          </p:cNvPr>
          <p:cNvPicPr>
            <a:picLocks noChangeAspect="1"/>
          </p:cNvPicPr>
          <p:nvPr/>
        </p:nvPicPr>
        <p:blipFill>
          <a:blip r:embed="rId3"/>
          <a:stretch>
            <a:fillRect/>
          </a:stretch>
        </p:blipFill>
        <p:spPr>
          <a:xfrm>
            <a:off x="4389437" y="906462"/>
            <a:ext cx="7416665" cy="5326062"/>
          </a:xfrm>
          <a:prstGeom prst="rect">
            <a:avLst/>
          </a:prstGeom>
          <a:effectLst>
            <a:outerShdw blurRad="444500" algn="ctr" rotWithShape="0">
              <a:prstClr val="black">
                <a:alpha val="50000"/>
              </a:prstClr>
            </a:outerShdw>
          </a:effectLst>
        </p:spPr>
      </p:pic>
      <p:grpSp>
        <p:nvGrpSpPr>
          <p:cNvPr id="3" name="Group 2">
            <a:extLst>
              <a:ext uri="{FF2B5EF4-FFF2-40B4-BE49-F238E27FC236}">
                <a16:creationId xmlns:a16="http://schemas.microsoft.com/office/drawing/2014/main" id="{C450CB17-C64A-416F-B620-1892993DA1E2}"/>
              </a:ext>
            </a:extLst>
          </p:cNvPr>
          <p:cNvGrpSpPr/>
          <p:nvPr/>
        </p:nvGrpSpPr>
        <p:grpSpPr>
          <a:xfrm>
            <a:off x="350838" y="754062"/>
            <a:ext cx="2895600" cy="4572000"/>
            <a:chOff x="350838" y="601662"/>
            <a:chExt cx="2895600" cy="4572000"/>
          </a:xfrm>
        </p:grpSpPr>
        <p:sp>
          <p:nvSpPr>
            <p:cNvPr id="39" name="TextBox 38"/>
            <p:cNvSpPr txBox="1"/>
            <p:nvPr/>
          </p:nvSpPr>
          <p:spPr>
            <a:xfrm>
              <a:off x="350838" y="601662"/>
              <a:ext cx="2895600" cy="154450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Azure</a:t>
              </a:r>
              <a:br>
                <a:rPr kumimoji="0" lang="en-US" sz="4488"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4488"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Free Trial</a:t>
              </a:r>
            </a:p>
          </p:txBody>
        </p:sp>
        <p:sp>
          <p:nvSpPr>
            <p:cNvPr id="7" name="TextBox 6">
              <a:extLst>
                <a:ext uri="{FF2B5EF4-FFF2-40B4-BE49-F238E27FC236}">
                  <a16:creationId xmlns:a16="http://schemas.microsoft.com/office/drawing/2014/main" id="{7439F4BE-8DDA-4620-99E5-65B5B86CF20A}"/>
                </a:ext>
              </a:extLst>
            </p:cNvPr>
            <p:cNvSpPr txBox="1"/>
            <p:nvPr/>
          </p:nvSpPr>
          <p:spPr>
            <a:xfrm>
              <a:off x="350838" y="2117518"/>
              <a:ext cx="2895600" cy="12092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$200 free credits</a:t>
              </a:r>
            </a:p>
            <a:p>
              <a:pPr marL="0" marR="0" lvl="0" indent="0" algn="l" defTabSz="932597" rtl="0" eaLnBrk="1" fontAlgn="auto" latinLnBrk="0" hangingPunct="1">
                <a:lnSpc>
                  <a:spcPct val="90000"/>
                </a:lnSpc>
                <a:spcBef>
                  <a:spcPts val="0"/>
                </a:spcBef>
                <a:spcAft>
                  <a:spcPts val="612"/>
                </a:spcAft>
                <a:buClrTx/>
                <a:buSzTx/>
                <a:buFontTx/>
                <a:buNone/>
                <a:tabLst/>
                <a:defRPr/>
              </a:pPr>
              <a:r>
                <a:rPr lang="en-US" sz="3600" dirty="0">
                  <a:solidFill>
                    <a:srgbClr val="4EB1FF"/>
                  </a:solidFill>
                  <a:latin typeface="Segoe UI Semibold" panose="020B0702040204020203" pitchFamily="34" charset="0"/>
                  <a:cs typeface="Segoe UI Semibold" panose="020B0702040204020203" pitchFamily="34" charset="0"/>
                </a:rPr>
                <a:t>+</a:t>
              </a:r>
              <a:endParaRPr kumimoji="0" lang="en-US" sz="2800" b="0" i="0" u="none" strike="noStrike" kern="1200" cap="none" spc="0" normalizeH="0" baseline="0" noProof="0" dirty="0">
                <a:ln>
                  <a:noFill/>
                </a:ln>
                <a:solidFill>
                  <a:srgbClr val="4EB1FF"/>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56C8B7F1-6EBC-4625-85F2-CE2B143933F3}"/>
                </a:ext>
              </a:extLst>
            </p:cNvPr>
            <p:cNvSpPr txBox="1"/>
            <p:nvPr/>
          </p:nvSpPr>
          <p:spPr>
            <a:xfrm>
              <a:off x="350838" y="3644285"/>
              <a:ext cx="2895600" cy="1529377"/>
            </a:xfrm>
            <a:prstGeom prst="rect">
              <a:avLst/>
            </a:prstGeom>
            <a:noFill/>
          </p:spPr>
          <p:txBody>
            <a:bodyPr wrap="square" lIns="186521" tIns="149217" rIns="186521" bIns="149217" rtlCol="0">
              <a:spAutoFit/>
            </a:bodyPr>
            <a:lstStyle/>
            <a:p>
              <a:pPr marL="173038" marR="0" lvl="0" indent="-173038"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Windows VM</a:t>
              </a:r>
            </a:p>
            <a:p>
              <a:pPr marL="173038" marR="0" lvl="0" indent="-173038"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lang="en-US" dirty="0">
                  <a:solidFill>
                    <a:srgbClr val="FFFFFF"/>
                  </a:solidFill>
                  <a:latin typeface="Segoe UI Semibold" panose="020B0702040204020203" pitchFamily="34" charset="0"/>
                  <a:cs typeface="Segoe UI Semibold" panose="020B0702040204020203" pitchFamily="34" charset="0"/>
                </a:rPr>
                <a:t>Linux VM</a:t>
              </a:r>
            </a:p>
            <a:p>
              <a:pPr marL="173038" marR="0" lvl="0" indent="-173038"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SQL Database</a:t>
              </a:r>
            </a:p>
            <a:p>
              <a:pPr marL="173038" marR="0" lvl="0" indent="-173038"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Cosmos DB</a:t>
              </a:r>
            </a:p>
          </p:txBody>
        </p:sp>
        <p:sp>
          <p:nvSpPr>
            <p:cNvPr id="10" name="TextBox 9">
              <a:extLst>
                <a:ext uri="{FF2B5EF4-FFF2-40B4-BE49-F238E27FC236}">
                  <a16:creationId xmlns:a16="http://schemas.microsoft.com/office/drawing/2014/main" id="{7347E0C0-9799-457E-A306-7D270F6AD313}"/>
                </a:ext>
              </a:extLst>
            </p:cNvPr>
            <p:cNvSpPr txBox="1"/>
            <p:nvPr/>
          </p:nvSpPr>
          <p:spPr>
            <a:xfrm>
              <a:off x="350838" y="3169002"/>
              <a:ext cx="2895600" cy="63374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1 year free:</a:t>
              </a:r>
              <a:endPar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939778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4">
            <a:lumMod val="10000"/>
          </a:schemeClr>
        </a:solidFill>
        <a:effectLst/>
      </p:bgPr>
    </p:bg>
    <p:spTree>
      <p:nvGrpSpPr>
        <p:cNvPr id="1" name=""/>
        <p:cNvGrpSpPr/>
        <p:nvPr/>
      </p:nvGrpSpPr>
      <p:grpSpPr>
        <a:xfrm>
          <a:off x="0" y="0"/>
          <a:ext cx="0" cy="0"/>
          <a:chOff x="0" y="0"/>
          <a:chExt cx="0" cy="0"/>
        </a:xfrm>
      </p:grpSpPr>
      <p:sp>
        <p:nvSpPr>
          <p:cNvPr id="8" name="Freeform 5"/>
          <p:cNvSpPr>
            <a:spLocks/>
          </p:cNvSpPr>
          <p:nvPr/>
        </p:nvSpPr>
        <p:spPr bwMode="auto">
          <a:xfrm>
            <a:off x="5339626" y="3015561"/>
            <a:ext cx="1333311" cy="849192"/>
          </a:xfrm>
          <a:custGeom>
            <a:avLst/>
            <a:gdLst>
              <a:gd name="T0" fmla="*/ 935 w 1165"/>
              <a:gd name="T1" fmla="*/ 90 h 742"/>
              <a:gd name="T2" fmla="*/ 585 w 1165"/>
              <a:gd name="T3" fmla="*/ 178 h 742"/>
              <a:gd name="T4" fmla="*/ 230 w 1165"/>
              <a:gd name="T5" fmla="*/ 90 h 742"/>
              <a:gd name="T6" fmla="*/ 581 w 1165"/>
              <a:gd name="T7" fmla="*/ 741 h 742"/>
              <a:gd name="T8" fmla="*/ 581 w 1165"/>
              <a:gd name="T9" fmla="*/ 742 h 742"/>
              <a:gd name="T10" fmla="*/ 582 w 1165"/>
              <a:gd name="T11" fmla="*/ 742 h 742"/>
              <a:gd name="T12" fmla="*/ 584 w 1165"/>
              <a:gd name="T13" fmla="*/ 742 h 742"/>
              <a:gd name="T14" fmla="*/ 584 w 1165"/>
              <a:gd name="T15" fmla="*/ 741 h 742"/>
              <a:gd name="T16" fmla="*/ 935 w 1165"/>
              <a:gd name="T17" fmla="*/ 9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742">
                <a:moveTo>
                  <a:pt x="935" y="90"/>
                </a:moveTo>
                <a:cubicBezTo>
                  <a:pt x="852" y="0"/>
                  <a:pt x="683" y="39"/>
                  <a:pt x="585" y="178"/>
                </a:cubicBezTo>
                <a:cubicBezTo>
                  <a:pt x="461" y="28"/>
                  <a:pt x="313" y="0"/>
                  <a:pt x="230" y="90"/>
                </a:cubicBezTo>
                <a:cubicBezTo>
                  <a:pt x="0" y="341"/>
                  <a:pt x="492" y="700"/>
                  <a:pt x="581" y="741"/>
                </a:cubicBezTo>
                <a:cubicBezTo>
                  <a:pt x="581" y="742"/>
                  <a:pt x="581" y="742"/>
                  <a:pt x="581" y="742"/>
                </a:cubicBezTo>
                <a:cubicBezTo>
                  <a:pt x="582" y="742"/>
                  <a:pt x="582" y="742"/>
                  <a:pt x="582" y="742"/>
                </a:cubicBezTo>
                <a:cubicBezTo>
                  <a:pt x="582" y="742"/>
                  <a:pt x="583" y="742"/>
                  <a:pt x="584" y="742"/>
                </a:cubicBezTo>
                <a:cubicBezTo>
                  <a:pt x="584" y="741"/>
                  <a:pt x="584" y="741"/>
                  <a:pt x="584" y="741"/>
                </a:cubicBezTo>
                <a:cubicBezTo>
                  <a:pt x="673" y="700"/>
                  <a:pt x="1165" y="341"/>
                  <a:pt x="935" y="90"/>
                </a:cubicBezTo>
                <a:close/>
              </a:path>
            </a:pathLst>
          </a:custGeom>
          <a:noFill/>
          <a:ln w="3651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FFFFFF"/>
              </a:solidFill>
              <a:latin typeface="Segoe UI"/>
            </a:endParaRPr>
          </a:p>
        </p:txBody>
      </p:sp>
      <p:sp>
        <p:nvSpPr>
          <p:cNvPr id="9" name="Title 1"/>
          <p:cNvSpPr txBox="1">
            <a:spLocks/>
          </p:cNvSpPr>
          <p:nvPr/>
        </p:nvSpPr>
        <p:spPr>
          <a:xfrm>
            <a:off x="1206753" y="2839123"/>
            <a:ext cx="4315199" cy="1052689"/>
          </a:xfrm>
          <a:prstGeom prst="rect">
            <a:avLst/>
          </a:prstGeom>
          <a:noFill/>
        </p:spPr>
        <p:txBody>
          <a:bodyPr vert="horz" wrap="square" lIns="149217" tIns="93260" rIns="149217" bIns="93260" rtlCol="0" anchor="ctr"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932563">
              <a:defRPr/>
            </a:pPr>
            <a:r>
              <a:rPr lang="en-US" sz="6119" spc="-100" dirty="0">
                <a:solidFill>
                  <a:srgbClr val="505050">
                    <a:lumMod val="20000"/>
                    <a:lumOff val="80000"/>
                  </a:srgbClr>
                </a:solidFill>
                <a:latin typeface="Segoe UI Light"/>
              </a:rPr>
              <a:t>Microsoft</a:t>
            </a:r>
          </a:p>
        </p:txBody>
      </p:sp>
      <p:sp>
        <p:nvSpPr>
          <p:cNvPr id="10" name="Rectangle 9"/>
          <p:cNvSpPr/>
          <p:nvPr/>
        </p:nvSpPr>
        <p:spPr>
          <a:xfrm>
            <a:off x="7026420" y="2886209"/>
            <a:ext cx="6794182" cy="958518"/>
          </a:xfrm>
          <a:prstGeom prst="rect">
            <a:avLst/>
          </a:prstGeom>
        </p:spPr>
        <p:txBody>
          <a:bodyPr wrap="square" lIns="149217" anchor="ctr" anchorCtr="0">
            <a:spAutoFit/>
          </a:bodyPr>
          <a:lstStyle/>
          <a:p>
            <a:pPr defTabSz="932563">
              <a:lnSpc>
                <a:spcPct val="90000"/>
              </a:lnSpc>
              <a:spcBef>
                <a:spcPct val="0"/>
              </a:spcBef>
              <a:defRPr/>
            </a:pPr>
            <a:r>
              <a:rPr lang="en-US" sz="6119" spc="-100" dirty="0">
                <a:ln w="3175">
                  <a:noFill/>
                </a:ln>
                <a:solidFill>
                  <a:srgbClr val="505050">
                    <a:lumMod val="20000"/>
                    <a:lumOff val="80000"/>
                  </a:srgbClr>
                </a:solidFill>
                <a:latin typeface="Segoe UI Light"/>
                <a:cs typeface="Segoe UI" pitchFamily="34" charset="0"/>
              </a:rPr>
              <a:t>Developers</a:t>
            </a:r>
          </a:p>
        </p:txBody>
      </p:sp>
    </p:spTree>
    <p:extLst>
      <p:ext uri="{BB962C8B-B14F-4D97-AF65-F5344CB8AC3E}">
        <p14:creationId xmlns:p14="http://schemas.microsoft.com/office/powerpoint/2010/main" val="7224113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childTnLst>
                                </p:cTn>
                              </p:par>
                              <p:par>
                                <p:cTn id="8" presetID="35" presetClass="path" presetSubtype="0" decel="100000" fill="hold" grpId="1" nodeType="withEffect">
                                  <p:stCondLst>
                                    <p:cond delay="50"/>
                                  </p:stCondLst>
                                  <p:childTnLst>
                                    <p:animMotion origin="layout" path="M -0.05547 0.00926 L -2.70833E-6 0.00926 " pathEditMode="relative" rAng="0" ptsTypes="AA">
                                      <p:cBhvr>
                                        <p:cTn id="9" dur="800" fill="hold"/>
                                        <p:tgtEl>
                                          <p:spTgt spid="9"/>
                                        </p:tgtEl>
                                        <p:attrNameLst>
                                          <p:attrName>ppt_x</p:attrName>
                                          <p:attrName>ppt_y</p:attrName>
                                        </p:attrNameLst>
                                      </p:cBhvr>
                                      <p:rCtr x="2773"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600"/>
                                        <p:tgtEl>
                                          <p:spTgt spid="10"/>
                                        </p:tgtEl>
                                      </p:cBhvr>
                                    </p:animEffect>
                                  </p:childTnLst>
                                </p:cTn>
                              </p:par>
                              <p:par>
                                <p:cTn id="13" presetID="35" presetClass="path" presetSubtype="0" decel="100000" fill="hold" grpId="1" nodeType="withEffect">
                                  <p:stCondLst>
                                    <p:cond delay="50"/>
                                  </p:stCondLst>
                                  <p:childTnLst>
                                    <p:animMotion origin="layout" path="M -0.05547 0.00926 L -1.04167E-6 0.00926 " pathEditMode="relative" rAng="0" ptsTypes="AA">
                                      <p:cBhvr>
                                        <p:cTn id="14" dur="800" fill="hold"/>
                                        <p:tgtEl>
                                          <p:spTgt spid="10"/>
                                        </p:tgtEl>
                                        <p:attrNameLst>
                                          <p:attrName>ppt_x</p:attrName>
                                          <p:attrName>ppt_y</p:attrName>
                                        </p:attrNameLst>
                                      </p:cBhvr>
                                      <p:rCtr x="2773" y="0"/>
                                    </p:animMotion>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9" grpId="1"/>
      <p:bldP spid="10" grpId="0"/>
      <p:bldP spid="10"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2624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8057081"/>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2711616"/>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8054780"/>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111" name="Rectangle 110"/>
          <p:cNvSpPr/>
          <p:nvPr/>
        </p:nvSpPr>
        <p:spPr bwMode="auto">
          <a:xfrm>
            <a:off x="2089558"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112" name="Rectangle 111"/>
          <p:cNvSpPr/>
          <p:nvPr/>
        </p:nvSpPr>
        <p:spPr bwMode="auto">
          <a:xfrm>
            <a:off x="-9492"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48" name="Title 4">
            <a:extLst>
              <a:ext uri="{FF2B5EF4-FFF2-40B4-BE49-F238E27FC236}">
                <a16:creationId xmlns:a16="http://schemas.microsoft.com/office/drawing/2014/main" id="{C0B9C800-FC38-406F-A277-8B03CD0A7FBD}"/>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156823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6273096"/>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929553"/>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6275018"/>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11" name="Rectangle 110"/>
          <p:cNvSpPr/>
          <p:nvPr/>
        </p:nvSpPr>
        <p:spPr bwMode="auto">
          <a:xfrm>
            <a:off x="208763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112" name="Rectangle 111"/>
          <p:cNvSpPr/>
          <p:nvPr/>
        </p:nvSpPr>
        <p:spPr bwMode="auto">
          <a:xfrm>
            <a:off x="-10927"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48" name="Title 4">
            <a:extLst>
              <a:ext uri="{FF2B5EF4-FFF2-40B4-BE49-F238E27FC236}">
                <a16:creationId xmlns:a16="http://schemas.microsoft.com/office/drawing/2014/main" id="{12256311-2DF8-4F63-BF4D-8620484AEECE}"/>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1672513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9839116"/>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9838144"/>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11620178"/>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11" name="Rectangle 110"/>
          <p:cNvSpPr/>
          <p:nvPr/>
        </p:nvSpPr>
        <p:spPr bwMode="auto">
          <a:xfrm>
            <a:off x="208763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112" name="Rectangle 111"/>
          <p:cNvSpPr/>
          <p:nvPr/>
        </p:nvSpPr>
        <p:spPr bwMode="auto">
          <a:xfrm>
            <a:off x="-10927"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48" name="Title 4">
            <a:extLst>
              <a:ext uri="{FF2B5EF4-FFF2-40B4-BE49-F238E27FC236}">
                <a16:creationId xmlns:a16="http://schemas.microsoft.com/office/drawing/2014/main" id="{DBD28487-787B-46A1-8856-AFFC6D12E31A}"/>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296070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theme/theme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10.xml><?xml version="1.0" encoding="utf-8"?>
<a:theme xmlns:a="http://schemas.openxmlformats.org/drawingml/2006/main" name="2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1.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12.xml><?xml version="1.0" encoding="utf-8"?>
<a:theme xmlns:a="http://schemas.openxmlformats.org/drawingml/2006/main" name="2_Office Theme">
  <a:themeElements>
    <a:clrScheme name="The Zero_Colorful Scheme">
      <a:dk1>
        <a:sysClr val="windowText" lastClr="000000"/>
      </a:dk1>
      <a:lt1>
        <a:sysClr val="window" lastClr="FFFFFF"/>
      </a:lt1>
      <a:dk2>
        <a:srgbClr val="2980B9"/>
      </a:dk2>
      <a:lt2>
        <a:srgbClr val="16A085"/>
      </a:lt2>
      <a:accent1>
        <a:srgbClr val="9BBB59"/>
      </a:accent1>
      <a:accent2>
        <a:srgbClr val="F39C12"/>
      </a:accent2>
      <a:accent3>
        <a:srgbClr val="C0392B"/>
      </a:accent3>
      <a:accent4>
        <a:srgbClr val="4B2C50"/>
      </a:accent4>
      <a:accent5>
        <a:srgbClr val="2C3E50"/>
      </a:accent5>
      <a:accent6>
        <a:srgbClr val="95A5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4.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6.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bg1"/>
          </a:solid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8.xml><?xml version="1.0" encoding="utf-8"?>
<a:theme xmlns:a="http://schemas.openxmlformats.org/drawingml/2006/main" name="2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9.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docProps/app.xml><?xml version="1.0" encoding="utf-8"?>
<Properties xmlns="http://schemas.openxmlformats.org/officeDocument/2006/extended-properties" xmlns:vt="http://schemas.openxmlformats.org/officeDocument/2006/docPropsVTypes">
  <Template>Microsoft_Connect2017_Final_101117</Template>
  <TotalTime>0</TotalTime>
  <Words>2693</Words>
  <Application>Microsoft Office PowerPoint</Application>
  <PresentationFormat>Custom</PresentationFormat>
  <Paragraphs>585</Paragraphs>
  <Slides>63</Slides>
  <Notes>63</Notes>
  <HiddenSlides>0</HiddenSlides>
  <MMClips>0</MMClips>
  <ScaleCrop>false</ScaleCrop>
  <HeadingPairs>
    <vt:vector size="8" baseType="variant">
      <vt:variant>
        <vt:lpstr>Fonts Used</vt:lpstr>
      </vt:variant>
      <vt:variant>
        <vt:i4>10</vt:i4>
      </vt:variant>
      <vt:variant>
        <vt:lpstr>Theme</vt:lpstr>
      </vt:variant>
      <vt:variant>
        <vt:i4>12</vt:i4>
      </vt:variant>
      <vt:variant>
        <vt:lpstr>Embedded OLE Servers</vt:lpstr>
      </vt:variant>
      <vt:variant>
        <vt:i4>1</vt:i4>
      </vt:variant>
      <vt:variant>
        <vt:lpstr>Slide Titles</vt:lpstr>
      </vt:variant>
      <vt:variant>
        <vt:i4>63</vt:i4>
      </vt:variant>
    </vt:vector>
  </HeadingPairs>
  <TitlesOfParts>
    <vt:vector size="86" baseType="lpstr">
      <vt:lpstr>MS PGothic</vt:lpstr>
      <vt:lpstr>Arial</vt:lpstr>
      <vt:lpstr>Calibri</vt:lpstr>
      <vt:lpstr>Helvetica Light</vt:lpstr>
      <vt:lpstr>Nirmala UI Semilight</vt:lpstr>
      <vt:lpstr>Segoe UI</vt:lpstr>
      <vt:lpstr>Segoe UI Light</vt:lpstr>
      <vt:lpstr>Segoe UI Semibold</vt:lpstr>
      <vt:lpstr>Segoe UI Semilight</vt:lpstr>
      <vt:lpstr>Wingdings</vt:lpstr>
      <vt:lpstr>Microsoft_Light_Template</vt:lpstr>
      <vt:lpstr>5-50111_Build 2017_LIGHT GRAY TEMPLATE</vt:lpstr>
      <vt:lpstr>WHITE TEMPLATE</vt:lpstr>
      <vt:lpstr>Connect(); 2016 (Remove)</vt:lpstr>
      <vt:lpstr>5-50002_Ignite_Breakout_Template</vt:lpstr>
      <vt:lpstr>1_White</vt:lpstr>
      <vt:lpstr>1_Connect_2016_Template_Light</vt:lpstr>
      <vt:lpstr>2_Connect_2016_Template_Light</vt:lpstr>
      <vt:lpstr>USETHIS_1_6-50001_WPC 2016 Keynote Template</vt:lpstr>
      <vt:lpstr>2_WHITE TEMPLATE</vt:lpstr>
      <vt:lpstr>5-50111_Build 2017_DARK GRAY TEMPLATE</vt:lpstr>
      <vt:lpstr>2_Office Theme</vt:lpstr>
      <vt:lpstr>Image</vt:lpstr>
      <vt:lpstr>PowerPoint Presentation</vt:lpstr>
      <vt:lpstr>Connect(); //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Studio Code with Azure</vt:lpstr>
      <vt:lpstr>PowerPoint Presentation</vt:lpstr>
      <vt:lpstr>PowerPoint Presentation</vt:lpstr>
      <vt:lpstr>PowerPoint Presentation</vt:lpstr>
      <vt:lpstr>PowerPoint Presentation</vt:lpstr>
      <vt:lpstr>PowerPoint Presentation</vt:lpstr>
      <vt:lpstr>PowerPoint Presentation</vt:lpstr>
      <vt:lpstr>Mobile App Development</vt:lpstr>
      <vt:lpstr>PowerPoint Presentation</vt:lpstr>
      <vt:lpstr>PowerPoint Presentation</vt:lpstr>
      <vt:lpstr>PowerPoint Presentation</vt:lpstr>
      <vt:lpstr>PowerPoint Presentation</vt:lpstr>
      <vt:lpstr>Visual Studio App Center</vt:lpstr>
      <vt:lpstr>Visual Studio App Center</vt:lpstr>
      <vt:lpstr>PowerPoint Presentation</vt:lpstr>
      <vt:lpstr>Microservices +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vt:lpstr>
      <vt:lpstr>PowerPoint Presentation</vt:lpstr>
      <vt:lpstr>PowerPoint Presentation</vt:lpstr>
      <vt:lpstr>PowerPoint Presentation</vt:lpstr>
      <vt:lpstr>PowerPoint Presentation</vt:lpstr>
      <vt:lpstr>PowerPoint Presentation</vt:lpstr>
      <vt:lpstr>Azure SQL Database</vt:lpstr>
      <vt:lpstr>PowerPoint Presentation</vt:lpstr>
      <vt:lpstr>PowerPoint Presentation</vt:lpstr>
      <vt:lpstr>Migrating existing SQL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Databricks</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Connect() 2017</dc:title>
  <dc:subject/>
  <dc:creator/>
  <cp:keywords/>
  <dc:description/>
  <cp:lastModifiedBy/>
  <cp:revision>2</cp:revision>
  <dcterms:created xsi:type="dcterms:W3CDTF">2017-11-15T16:38:56Z</dcterms:created>
  <dcterms:modified xsi:type="dcterms:W3CDTF">2017-11-21T00:44:50Z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tbush@microsoft.com</vt:lpwstr>
  </property>
  <property fmtid="{D5CDD505-2E9C-101B-9397-08002B2CF9AE}" pid="5" name="MSIP_Label_f42aa342-8706-4288-bd11-ebb85995028c_SetDate">
    <vt:lpwstr>2017-11-15T16:39:07.8701543Z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